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  <p:sldMasterId id="2147488756" r:id="rId2"/>
    <p:sldMasterId id="2147488771" r:id="rId3"/>
    <p:sldMasterId id="2147488927" r:id="rId4"/>
    <p:sldMasterId id="2147488975" r:id="rId5"/>
  </p:sldMasterIdLst>
  <p:notesMasterIdLst>
    <p:notesMasterId r:id="rId34"/>
  </p:notesMasterIdLst>
  <p:sldIdLst>
    <p:sldId id="463" r:id="rId6"/>
    <p:sldId id="435" r:id="rId7"/>
    <p:sldId id="462" r:id="rId8"/>
    <p:sldId id="494" r:id="rId9"/>
    <p:sldId id="508" r:id="rId10"/>
    <p:sldId id="507" r:id="rId11"/>
    <p:sldId id="495" r:id="rId12"/>
    <p:sldId id="496" r:id="rId13"/>
    <p:sldId id="497" r:id="rId14"/>
    <p:sldId id="503" r:id="rId15"/>
    <p:sldId id="499" r:id="rId16"/>
    <p:sldId id="509" r:id="rId17"/>
    <p:sldId id="514" r:id="rId18"/>
    <p:sldId id="515" r:id="rId19"/>
    <p:sldId id="516" r:id="rId20"/>
    <p:sldId id="517" r:id="rId21"/>
    <p:sldId id="518" r:id="rId22"/>
    <p:sldId id="498" r:id="rId23"/>
    <p:sldId id="493" r:id="rId24"/>
    <p:sldId id="501" r:id="rId25"/>
    <p:sldId id="502" r:id="rId26"/>
    <p:sldId id="511" r:id="rId27"/>
    <p:sldId id="455" r:id="rId28"/>
    <p:sldId id="510" r:id="rId29"/>
    <p:sldId id="505" r:id="rId30"/>
    <p:sldId id="506" r:id="rId31"/>
    <p:sldId id="513" r:id="rId32"/>
    <p:sldId id="475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006600"/>
    <a:srgbClr val="8CECCA"/>
    <a:srgbClr val="0043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4" autoAdjust="0"/>
    <p:restoredTop sz="94519" autoAdjust="0"/>
  </p:normalViewPr>
  <p:slideViewPr>
    <p:cSldViewPr>
      <p:cViewPr varScale="1">
        <p:scale>
          <a:sx n="106" d="100"/>
          <a:sy n="106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8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D2525B-DC0F-46BC-83CC-676FF3B9E787}" type="doc">
      <dgm:prSet loTypeId="urn:microsoft.com/office/officeart/2005/8/layout/vList4#10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39EE9128-B3DC-4134-876B-27CDA589E21D}">
      <dgm:prSet custT="1"/>
      <dgm:spPr/>
      <dgm:t>
        <a:bodyPr/>
        <a:lstStyle/>
        <a:p>
          <a:pPr algn="ctr"/>
          <a:r>
            <a:rPr lang="ru-RU" sz="4000" b="1" i="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Унесення</a:t>
          </a:r>
          <a:r>
            <a:rPr lang="ru-RU" sz="4000" b="1" i="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4000" b="1" i="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змін</a:t>
          </a:r>
          <a:r>
            <a:rPr lang="ru-RU" sz="4000" b="1" i="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4000" b="0" i="0" dirty="0" smtClean="0">
              <a:latin typeface="Times New Roman" pitchFamily="18" charset="0"/>
              <a:cs typeface="Times New Roman" pitchFamily="18" charset="0"/>
            </a:rPr>
            <a:t>до реєстраційних </a:t>
          </a:r>
          <a:r>
            <a:rPr lang="ru-RU" sz="4000" b="0" i="0" dirty="0" err="1" smtClean="0">
              <a:latin typeface="Times New Roman" pitchFamily="18" charset="0"/>
              <a:cs typeface="Times New Roman" pitchFamily="18" charset="0"/>
            </a:rPr>
            <a:t>даних</a:t>
          </a:r>
          <a:r>
            <a:rPr lang="ru-RU" sz="4000" b="0" i="0" dirty="0" smtClean="0">
              <a:latin typeface="Times New Roman" pitchFamily="18" charset="0"/>
              <a:cs typeface="Times New Roman" pitchFamily="18" charset="0"/>
            </a:rPr>
            <a:t> – </a:t>
          </a:r>
        </a:p>
        <a:p>
          <a:pPr algn="ctr"/>
          <a:r>
            <a:rPr lang="ru-RU" sz="4000" b="1" i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з 6 лютого до 2 </a:t>
          </a:r>
          <a:r>
            <a:rPr lang="ru-RU" sz="4000" b="1" i="0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квітня</a:t>
          </a:r>
          <a:r>
            <a:rPr lang="ru-RU" sz="4000" b="1" i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4000" b="0" i="0" dirty="0" smtClean="0">
              <a:latin typeface="Times New Roman" pitchFamily="18" charset="0"/>
              <a:cs typeface="Times New Roman" pitchFamily="18" charset="0"/>
            </a:rPr>
            <a:t>2018 року</a:t>
          </a:r>
          <a:r>
            <a:rPr lang="ru-RU" sz="2000" b="0" i="0" dirty="0" smtClean="0"/>
            <a:t>.</a:t>
          </a:r>
          <a:endParaRPr lang="uk-UA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9BA199-7E4A-466C-B86E-825B8B2AB3F2}" type="parTrans" cxnId="{60972B7A-D4E8-4BE8-B001-7D40CADACDE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3E6258-DD94-4B41-813E-42182A26139B}" type="sibTrans" cxnId="{60972B7A-D4E8-4BE8-B001-7D40CADACDE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32518-3B60-4FB1-AB82-53BC59E15A96}" type="pres">
      <dgm:prSet presAssocID="{14D2525B-DC0F-46BC-83CC-676FF3B9E78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7BE8487-0104-4BF8-8275-284476A130CE}" type="pres">
      <dgm:prSet presAssocID="{39EE9128-B3DC-4134-876B-27CDA589E21D}" presName="comp" presStyleCnt="0"/>
      <dgm:spPr/>
    </dgm:pt>
    <dgm:pt modelId="{0AA51691-3326-4C1B-A81F-712EC1E92D25}" type="pres">
      <dgm:prSet presAssocID="{39EE9128-B3DC-4134-876B-27CDA589E21D}" presName="box" presStyleLbl="node1" presStyleIdx="0" presStyleCnt="1" custScaleY="99804"/>
      <dgm:spPr/>
      <dgm:t>
        <a:bodyPr/>
        <a:lstStyle/>
        <a:p>
          <a:endParaRPr lang="uk-UA"/>
        </a:p>
      </dgm:t>
    </dgm:pt>
    <dgm:pt modelId="{8B70473D-AB02-4A38-B0C9-BA039F8DC169}" type="pres">
      <dgm:prSet presAssocID="{39EE9128-B3DC-4134-876B-27CDA589E21D}" presName="img" presStyleLbl="fgImgPlace1" presStyleIdx="0" presStyleCnt="1" custScaleX="104546" custScaleY="41813" custLinFactNeighborX="-13636" custLinFactNeighborY="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28CA8DC7-2EA3-4587-A278-E65EE371508F}" type="pres">
      <dgm:prSet presAssocID="{39EE9128-B3DC-4134-876B-27CDA589E21D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1FCCC89-F628-4142-B81A-35F78BB3F7EF}" type="presOf" srcId="{39EE9128-B3DC-4134-876B-27CDA589E21D}" destId="{28CA8DC7-2EA3-4587-A278-E65EE371508F}" srcOrd="1" destOrd="0" presId="urn:microsoft.com/office/officeart/2005/8/layout/vList4#10"/>
    <dgm:cxn modelId="{3104756E-B624-44C5-BD53-7929573C19AA}" type="presOf" srcId="{39EE9128-B3DC-4134-876B-27CDA589E21D}" destId="{0AA51691-3326-4C1B-A81F-712EC1E92D25}" srcOrd="0" destOrd="0" presId="urn:microsoft.com/office/officeart/2005/8/layout/vList4#10"/>
    <dgm:cxn modelId="{60972B7A-D4E8-4BE8-B001-7D40CADACDE8}" srcId="{14D2525B-DC0F-46BC-83CC-676FF3B9E787}" destId="{39EE9128-B3DC-4134-876B-27CDA589E21D}" srcOrd="0" destOrd="0" parTransId="{C09BA199-7E4A-466C-B86E-825B8B2AB3F2}" sibTransId="{273E6258-DD94-4B41-813E-42182A26139B}"/>
    <dgm:cxn modelId="{31EE3ED5-F8EA-4607-89FE-03E510DF3BAE}" type="presOf" srcId="{14D2525B-DC0F-46BC-83CC-676FF3B9E787}" destId="{34032518-3B60-4FB1-AB82-53BC59E15A96}" srcOrd="0" destOrd="0" presId="urn:microsoft.com/office/officeart/2005/8/layout/vList4#10"/>
    <dgm:cxn modelId="{D6B6AA7B-486D-4971-8F15-6B2364066D25}" type="presParOf" srcId="{34032518-3B60-4FB1-AB82-53BC59E15A96}" destId="{67BE8487-0104-4BF8-8275-284476A130CE}" srcOrd="0" destOrd="0" presId="urn:microsoft.com/office/officeart/2005/8/layout/vList4#10"/>
    <dgm:cxn modelId="{0DA53A86-0BCD-4E0F-8EF1-F9CE63E9F8CA}" type="presParOf" srcId="{67BE8487-0104-4BF8-8275-284476A130CE}" destId="{0AA51691-3326-4C1B-A81F-712EC1E92D25}" srcOrd="0" destOrd="0" presId="urn:microsoft.com/office/officeart/2005/8/layout/vList4#10"/>
    <dgm:cxn modelId="{2EED234F-7376-4E40-B6D4-6783F6501C4D}" type="presParOf" srcId="{67BE8487-0104-4BF8-8275-284476A130CE}" destId="{8B70473D-AB02-4A38-B0C9-BA039F8DC169}" srcOrd="1" destOrd="0" presId="urn:microsoft.com/office/officeart/2005/8/layout/vList4#10"/>
    <dgm:cxn modelId="{3F8FD436-A6AC-4DAC-A9F4-09289CA4A4CA}" type="presParOf" srcId="{67BE8487-0104-4BF8-8275-284476A130CE}" destId="{28CA8DC7-2EA3-4587-A278-E65EE371508F}" srcOrd="2" destOrd="0" presId="urn:microsoft.com/office/officeart/2005/8/layout/vList4#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A51691-3326-4C1B-A81F-712EC1E92D25}">
      <dsp:nvSpPr>
        <dsp:cNvPr id="0" name=""/>
        <dsp:cNvSpPr/>
      </dsp:nvSpPr>
      <dsp:spPr>
        <a:xfrm>
          <a:off x="0" y="0"/>
          <a:ext cx="7920880" cy="34855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Унесення</a:t>
          </a:r>
          <a:r>
            <a:rPr lang="ru-RU" sz="4000" b="1" i="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4000" b="1" i="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змін</a:t>
          </a:r>
          <a:r>
            <a:rPr lang="ru-RU" sz="4000" b="1" i="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4000" b="0" i="0" kern="1200" dirty="0" smtClean="0">
              <a:latin typeface="Times New Roman" pitchFamily="18" charset="0"/>
              <a:cs typeface="Times New Roman" pitchFamily="18" charset="0"/>
            </a:rPr>
            <a:t>до реєстраційних </a:t>
          </a:r>
          <a:r>
            <a:rPr lang="ru-RU" sz="4000" b="0" i="0" kern="1200" dirty="0" err="1" smtClean="0">
              <a:latin typeface="Times New Roman" pitchFamily="18" charset="0"/>
              <a:cs typeface="Times New Roman" pitchFamily="18" charset="0"/>
            </a:rPr>
            <a:t>даних</a:t>
          </a:r>
          <a:r>
            <a:rPr lang="ru-RU" sz="4000" b="0" i="0" kern="1200" dirty="0" smtClean="0">
              <a:latin typeface="Times New Roman" pitchFamily="18" charset="0"/>
              <a:cs typeface="Times New Roman" pitchFamily="18" charset="0"/>
            </a:rPr>
            <a:t> –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0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з 6 лютого до 2 </a:t>
          </a:r>
          <a:r>
            <a:rPr lang="ru-RU" sz="4000" b="1" i="0" kern="1200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квітня</a:t>
          </a:r>
          <a:r>
            <a:rPr lang="ru-RU" sz="4000" b="1" i="0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4000" b="0" i="0" kern="1200" dirty="0" smtClean="0">
              <a:latin typeface="Times New Roman" pitchFamily="18" charset="0"/>
              <a:cs typeface="Times New Roman" pitchFamily="18" charset="0"/>
            </a:rPr>
            <a:t>2018 року</a:t>
          </a:r>
          <a:r>
            <a:rPr lang="ru-RU" sz="2000" b="0" i="0" kern="1200" dirty="0" smtClean="0"/>
            <a:t>.</a:t>
          </a:r>
          <a:endParaRPr lang="uk-UA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3414" y="0"/>
        <a:ext cx="5987465" cy="3485543"/>
      </dsp:txXfrm>
    </dsp:sp>
    <dsp:sp modelId="{8B70473D-AB02-4A38-B0C9-BA039F8DC169}">
      <dsp:nvSpPr>
        <dsp:cNvPr id="0" name=""/>
        <dsp:cNvSpPr/>
      </dsp:nvSpPr>
      <dsp:spPr>
        <a:xfrm>
          <a:off x="97212" y="1160227"/>
          <a:ext cx="1656192" cy="116821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0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FAD5D97-84A7-4508-B950-51AD83899898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1DEE835-038C-4C0D-81C6-931122178F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061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US" sz="1400" b="1" dirty="0" smtClean="0"/>
              <a:t>Animated title moves behind picture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(Intermediate)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shape effects on this slide, do the following: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Slides</a:t>
            </a:r>
            <a:r>
              <a:rPr lang="en-US" dirty="0" smtClean="0"/>
              <a:t> group, click </a:t>
            </a:r>
            <a:r>
              <a:rPr lang="en-US" b="1" dirty="0" smtClean="0"/>
              <a:t>Layout</a:t>
            </a:r>
            <a:r>
              <a:rPr lang="en-US" dirty="0" smtClean="0"/>
              <a:t>, and then click </a:t>
            </a:r>
            <a:r>
              <a:rPr lang="en-US" b="1" dirty="0" smtClean="0"/>
              <a:t>Blank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Shapes</a:t>
            </a:r>
            <a:r>
              <a:rPr lang="en-US" dirty="0" smtClean="0"/>
              <a:t>, and then under </a:t>
            </a:r>
            <a:r>
              <a:rPr lang="en-US" b="1" dirty="0" smtClean="0"/>
              <a:t>Rectangles</a:t>
            </a:r>
            <a:r>
              <a:rPr lang="en-US" dirty="0" smtClean="0"/>
              <a:t> click </a:t>
            </a:r>
            <a:r>
              <a:rPr lang="en-US" b="1" dirty="0" smtClean="0"/>
              <a:t>Rectangle </a:t>
            </a:r>
            <a:r>
              <a:rPr lang="en-US" dirty="0" smtClean="0"/>
              <a:t>(first option from the left). On the slide, drag to draw a rectangle.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Select the rectangle. Under </a:t>
            </a:r>
            <a:r>
              <a:rPr lang="en-US" b="1" dirty="0" smtClean="0"/>
              <a:t>Drawing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, on the </a:t>
            </a:r>
            <a:r>
              <a:rPr lang="en-US" b="1" dirty="0" smtClean="0"/>
              <a:t>Format</a:t>
            </a:r>
            <a:r>
              <a:rPr lang="en-US" dirty="0" smtClean="0"/>
              <a:t> tab, in the </a:t>
            </a:r>
            <a:r>
              <a:rPr lang="en-US" b="1" dirty="0" smtClean="0"/>
              <a:t>Size</a:t>
            </a:r>
            <a:r>
              <a:rPr lang="en-US" dirty="0" smtClean="0"/>
              <a:t> group, do the following: 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Shape</a:t>
            </a:r>
            <a:r>
              <a:rPr lang="en-US" dirty="0" smtClean="0"/>
              <a:t> </a:t>
            </a:r>
            <a:r>
              <a:rPr lang="en-US" b="1" dirty="0" smtClean="0"/>
              <a:t>Height</a:t>
            </a:r>
            <a:r>
              <a:rPr lang="en-US" dirty="0" smtClean="0"/>
              <a:t> box, enter </a:t>
            </a:r>
            <a:r>
              <a:rPr lang="en-US" b="1" dirty="0" smtClean="0"/>
              <a:t>3.17”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 </a:t>
            </a:r>
            <a:r>
              <a:rPr lang="en-US" b="1" dirty="0" smtClean="0"/>
              <a:t>Shape</a:t>
            </a:r>
            <a:r>
              <a:rPr lang="en-US" dirty="0" smtClean="0"/>
              <a:t> </a:t>
            </a:r>
            <a:r>
              <a:rPr lang="en-US" b="1" dirty="0" smtClean="0"/>
              <a:t>Width</a:t>
            </a:r>
            <a:r>
              <a:rPr lang="en-US" dirty="0" smtClean="0"/>
              <a:t> box, enter </a:t>
            </a:r>
            <a:r>
              <a:rPr lang="en-US" b="1" dirty="0" smtClean="0"/>
              <a:t>9.5”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Drag the rectangle slightly above the middle of the slide.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Select the rectangle.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Left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Drawing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, on the </a:t>
            </a:r>
            <a:r>
              <a:rPr lang="en-US" b="1" dirty="0" smtClean="0"/>
              <a:t>Format</a:t>
            </a:r>
            <a:r>
              <a:rPr lang="en-US" dirty="0" smtClean="0"/>
              <a:t> tab, in the </a:t>
            </a:r>
            <a:r>
              <a:rPr lang="en-US" b="1" dirty="0" smtClean="0"/>
              <a:t>Shape</a:t>
            </a:r>
            <a:r>
              <a:rPr lang="en-US" dirty="0" smtClean="0"/>
              <a:t> </a:t>
            </a:r>
            <a:r>
              <a:rPr lang="en-US" b="1" dirty="0" smtClean="0"/>
              <a:t>Styles</a:t>
            </a:r>
            <a:r>
              <a:rPr lang="en-US" dirty="0" smtClean="0"/>
              <a:t> group, click the next to </a:t>
            </a:r>
            <a:r>
              <a:rPr lang="en-US" b="1" dirty="0" smtClean="0"/>
              <a:t>Shape</a:t>
            </a:r>
            <a:r>
              <a:rPr lang="en-US" dirty="0" smtClean="0"/>
              <a:t> </a:t>
            </a:r>
            <a:r>
              <a:rPr lang="en-US" b="1" dirty="0" smtClean="0"/>
              <a:t>Outline</a:t>
            </a:r>
            <a:r>
              <a:rPr lang="en-US" dirty="0" smtClean="0"/>
              <a:t>, and then click </a:t>
            </a:r>
            <a:r>
              <a:rPr lang="en-US" b="1" dirty="0" smtClean="0"/>
              <a:t>No</a:t>
            </a:r>
            <a:r>
              <a:rPr lang="en-US" dirty="0" smtClean="0"/>
              <a:t> </a:t>
            </a:r>
            <a:r>
              <a:rPr lang="en-US" b="1" dirty="0" smtClean="0"/>
              <a:t>Outline</a:t>
            </a:r>
            <a:r>
              <a:rPr lang="en-US" dirty="0" smtClean="0"/>
              <a:t>.</a:t>
            </a:r>
            <a:endParaRPr lang="en-US" b="1" dirty="0" smtClean="0"/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Drawing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, on the </a:t>
            </a:r>
            <a:r>
              <a:rPr lang="en-US" b="1" dirty="0" smtClean="0"/>
              <a:t>Format</a:t>
            </a:r>
            <a:r>
              <a:rPr lang="en-US" dirty="0" smtClean="0"/>
              <a:t> tab, in the </a:t>
            </a:r>
            <a:r>
              <a:rPr lang="en-US" b="1" dirty="0" smtClean="0"/>
              <a:t>Shape</a:t>
            </a:r>
            <a:r>
              <a:rPr lang="en-US" dirty="0" smtClean="0"/>
              <a:t> </a:t>
            </a:r>
            <a:r>
              <a:rPr lang="en-US" b="1" dirty="0" smtClean="0"/>
              <a:t>Styles</a:t>
            </a:r>
            <a:r>
              <a:rPr lang="en-US" dirty="0" smtClean="0"/>
              <a:t> group, click the </a:t>
            </a:r>
            <a:r>
              <a:rPr lang="en-US" b="1" dirty="0" smtClean="0"/>
              <a:t>Format</a:t>
            </a:r>
            <a:r>
              <a:rPr lang="en-US" dirty="0" smtClean="0"/>
              <a:t> </a:t>
            </a:r>
            <a:r>
              <a:rPr lang="en-US" b="1" dirty="0" smtClean="0"/>
              <a:t>Shape</a:t>
            </a:r>
            <a:r>
              <a:rPr lang="en-US" dirty="0" smtClean="0"/>
              <a:t> dialog box launcher. In the </a:t>
            </a:r>
            <a:r>
              <a:rPr lang="en-US" b="1" dirty="0" smtClean="0"/>
              <a:t>Format</a:t>
            </a:r>
            <a:r>
              <a:rPr lang="en-US" dirty="0" smtClean="0"/>
              <a:t> </a:t>
            </a:r>
            <a:r>
              <a:rPr lang="en-US" b="1" dirty="0" smtClean="0"/>
              <a:t>Shape</a:t>
            </a:r>
            <a:r>
              <a:rPr lang="en-US" dirty="0" smtClean="0"/>
              <a:t> dialog box, click </a:t>
            </a:r>
            <a:r>
              <a:rPr lang="en-US" b="1" dirty="0" smtClean="0"/>
              <a:t>Fill</a:t>
            </a:r>
            <a:r>
              <a:rPr lang="en-US" dirty="0" smtClean="0"/>
              <a:t> in the left pane, select </a:t>
            </a:r>
            <a:r>
              <a:rPr lang="en-US" b="1" dirty="0" smtClean="0"/>
              <a:t>Gradient fill </a:t>
            </a:r>
            <a:r>
              <a:rPr lang="en-US" dirty="0" smtClean="0"/>
              <a:t>in the </a:t>
            </a:r>
            <a:r>
              <a:rPr lang="en-US" b="1" dirty="0" smtClean="0"/>
              <a:t>Fill</a:t>
            </a:r>
            <a:r>
              <a:rPr lang="en-US" dirty="0" smtClean="0"/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Type</a:t>
            </a:r>
            <a:r>
              <a:rPr lang="en-US" dirty="0" smtClean="0"/>
              <a:t> list, select </a:t>
            </a:r>
            <a:r>
              <a:rPr lang="en-US" b="1" dirty="0" smtClean="0"/>
              <a:t>Linear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Angle</a:t>
            </a:r>
            <a:r>
              <a:rPr lang="en-US" dirty="0" smtClean="0"/>
              <a:t> box, enter </a:t>
            </a:r>
            <a:r>
              <a:rPr lang="en-US" b="1" dirty="0" smtClean="0"/>
              <a:t>0</a:t>
            </a:r>
            <a:r>
              <a:rPr lang="en-US" dirty="0" smtClean="0"/>
              <a:t>. 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Gradient stops</a:t>
            </a:r>
            <a:r>
              <a:rPr lang="en-US" dirty="0" smtClean="0"/>
              <a:t>, click </a:t>
            </a:r>
            <a:r>
              <a:rPr lang="en-US" b="1" dirty="0" smtClean="0"/>
              <a:t>Add gradient stops</a:t>
            </a:r>
            <a:r>
              <a:rPr lang="en-US" dirty="0" smtClean="0"/>
              <a:t> or </a:t>
            </a:r>
            <a:r>
              <a:rPr lang="en-US" b="1" dirty="0" smtClean="0"/>
              <a:t>Remove gradient stops</a:t>
            </a:r>
            <a:r>
              <a:rPr lang="en-US" dirty="0" smtClean="0"/>
              <a:t> until two stops appear in the slider.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Also under </a:t>
            </a:r>
            <a:r>
              <a:rPr lang="en-US" b="1" dirty="0" smtClean="0"/>
              <a:t>Gradient stops</a:t>
            </a:r>
            <a:r>
              <a:rPr lang="en-US" dirty="0" smtClean="0"/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the first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Position </a:t>
            </a:r>
            <a:r>
              <a:rPr lang="en-US" dirty="0" smtClean="0"/>
              <a:t>box, enter </a:t>
            </a:r>
            <a:r>
              <a:rPr lang="en-US" b="1" dirty="0" smtClean="0"/>
              <a:t>0%</a:t>
            </a:r>
            <a:r>
              <a:rPr lang="en-US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 Colors</a:t>
            </a:r>
            <a:r>
              <a:rPr lang="en-US" dirty="0" smtClean="0"/>
              <a:t> click </a:t>
            </a:r>
            <a:r>
              <a:rPr lang="en-US" b="1" dirty="0" smtClean="0"/>
              <a:t>Orange, Accent 6, Darker 50% </a:t>
            </a:r>
            <a:r>
              <a:rPr lang="en-US" dirty="0" smtClean="0"/>
              <a:t>(fifth row, 10</a:t>
            </a:r>
            <a:r>
              <a:rPr lang="en-US" baseline="30000" dirty="0" smtClean="0"/>
              <a:t>th</a:t>
            </a:r>
            <a:r>
              <a:rPr lang="en-US" dirty="0" smtClean="0"/>
              <a:t> option from the left).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Position </a:t>
            </a:r>
            <a:r>
              <a:rPr lang="en-US" dirty="0" smtClean="0"/>
              <a:t>box, enter </a:t>
            </a:r>
            <a:r>
              <a:rPr lang="en-US" b="1" dirty="0" smtClean="0"/>
              <a:t>100%</a:t>
            </a:r>
            <a:r>
              <a:rPr lang="en-US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 Colors</a:t>
            </a:r>
            <a:r>
              <a:rPr lang="en-US" dirty="0" smtClean="0"/>
              <a:t> click </a:t>
            </a:r>
            <a:r>
              <a:rPr lang="en-US" b="1" dirty="0" smtClean="0"/>
              <a:t>Orange, Accent 6, Darker 25%</a:t>
            </a:r>
            <a:r>
              <a:rPr lang="en-US" dirty="0" smtClean="0"/>
              <a:t> (fourth row, 10</a:t>
            </a:r>
            <a:r>
              <a:rPr lang="en-US" baseline="30000" dirty="0" smtClean="0"/>
              <a:t>th</a:t>
            </a:r>
            <a:r>
              <a:rPr lang="en-US" dirty="0" smtClean="0"/>
              <a:t> option from the left).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“heading” text box on this slide, do the following: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select </a:t>
            </a:r>
            <a:r>
              <a:rPr lang="en-US" b="1" dirty="0" smtClean="0"/>
              <a:t>Text</a:t>
            </a:r>
            <a:r>
              <a:rPr lang="en-US" dirty="0" smtClean="0"/>
              <a:t> </a:t>
            </a:r>
            <a:r>
              <a:rPr lang="en-US" b="1" dirty="0" smtClean="0"/>
              <a:t>Box</a:t>
            </a:r>
            <a:r>
              <a:rPr lang="en-US" dirty="0" smtClean="0"/>
              <a:t>. On the slide, drag to draw a text box.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Enter the heading text, and then select text.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Calibri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box, enter </a:t>
            </a:r>
            <a:r>
              <a:rPr lang="en-US" b="1" dirty="0" smtClean="0"/>
              <a:t>38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Bold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Orange, Accent 6, Darker 25% </a:t>
            </a:r>
            <a:r>
              <a:rPr lang="en-US" dirty="0" smtClean="0"/>
              <a:t>(fourth row, 10</a:t>
            </a:r>
            <a:r>
              <a:rPr lang="en-US" baseline="30000" dirty="0" smtClean="0"/>
              <a:t>th</a:t>
            </a:r>
            <a:r>
              <a:rPr lang="en-US" dirty="0" smtClean="0"/>
              <a:t> option from the left).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Paragraph</a:t>
            </a:r>
            <a:r>
              <a:rPr lang="en-US" dirty="0" smtClean="0"/>
              <a:t> group, 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</a:t>
            </a:r>
            <a:r>
              <a:rPr lang="en-US" b="1" dirty="0" smtClean="0"/>
              <a:t>Left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Drag the text box just above the rectangle, in the right half of the slide. </a:t>
            </a:r>
          </a:p>
          <a:p>
            <a:pPr marL="228600" indent="-228600">
              <a:buFont typeface="+mj-lt"/>
              <a:buAutoNum type="arabicPeriod"/>
              <a:defRPr/>
            </a:pPr>
            <a:endParaRPr lang="en-US" dirty="0" smtClean="0"/>
          </a:p>
          <a:p>
            <a:pPr marL="228600" indent="-228600">
              <a:buFont typeface="+mj-lt"/>
              <a:buAutoNum type="arabicPeriod"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r>
              <a:rPr lang="en-US" dirty="0" smtClean="0"/>
              <a:t>To reproduce the second text box on this slide, do the following: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</a:t>
            </a:r>
            <a:r>
              <a:rPr lang="en-US" dirty="0" smtClean="0"/>
              <a:t> </a:t>
            </a:r>
            <a:r>
              <a:rPr lang="en-US" b="1" dirty="0" smtClean="0"/>
              <a:t>Box</a:t>
            </a:r>
            <a:r>
              <a:rPr lang="en-US" dirty="0" smtClean="0"/>
              <a:t>. On the slide, drag to draw a text box.</a:t>
            </a:r>
            <a:endParaRPr lang="en-US" b="1" dirty="0" smtClean="0"/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Enter three lines of text with paragraph breaks, and then select the text.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Calibri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list, select </a:t>
            </a:r>
            <a:r>
              <a:rPr lang="en-US" b="1" dirty="0" smtClean="0"/>
              <a:t>28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Bold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Paragraph</a:t>
            </a:r>
            <a:r>
              <a:rPr lang="en-US" dirty="0" smtClean="0"/>
              <a:t> group, click the </a:t>
            </a:r>
            <a:r>
              <a:rPr lang="en-US" b="1" dirty="0" smtClean="0"/>
              <a:t>Paragraph</a:t>
            </a:r>
            <a:r>
              <a:rPr lang="en-US" dirty="0" smtClean="0"/>
              <a:t> dialog box launcher. In the </a:t>
            </a:r>
            <a:r>
              <a:rPr lang="en-US" b="1" dirty="0" smtClean="0"/>
              <a:t>Paragraph</a:t>
            </a:r>
            <a:r>
              <a:rPr lang="en-US" dirty="0" smtClean="0"/>
              <a:t> dialog box,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Indents and Spacing </a:t>
            </a:r>
            <a:r>
              <a:rPr lang="en-US" dirty="0" smtClean="0"/>
              <a:t>tab, under </a:t>
            </a:r>
            <a:r>
              <a:rPr lang="en-US" b="1" dirty="0" smtClean="0"/>
              <a:t>General</a:t>
            </a:r>
            <a:r>
              <a:rPr lang="en-US" dirty="0" smtClean="0"/>
              <a:t>, select </a:t>
            </a:r>
            <a:r>
              <a:rPr lang="en-US" b="1" dirty="0" smtClean="0"/>
              <a:t>Left</a:t>
            </a:r>
            <a:r>
              <a:rPr lang="en-US" dirty="0" smtClean="0"/>
              <a:t> in the </a:t>
            </a:r>
            <a:r>
              <a:rPr lang="en-US" b="1" dirty="0" smtClean="0"/>
              <a:t>Alignment</a:t>
            </a:r>
            <a:r>
              <a:rPr lang="en-US" dirty="0" smtClean="0"/>
              <a:t> box.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Spacing</a:t>
            </a:r>
            <a:r>
              <a:rPr lang="en-US" dirty="0" smtClean="0"/>
              <a:t>, select </a:t>
            </a:r>
            <a:r>
              <a:rPr lang="en-US" b="1" dirty="0" smtClean="0"/>
              <a:t>12</a:t>
            </a:r>
            <a:r>
              <a:rPr lang="en-US" dirty="0" smtClean="0"/>
              <a:t> in the </a:t>
            </a:r>
            <a:r>
              <a:rPr lang="en-US" b="1" dirty="0" smtClean="0"/>
              <a:t>After</a:t>
            </a:r>
            <a:r>
              <a:rPr lang="en-US" dirty="0" smtClean="0"/>
              <a:t> box.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Drag the second text box onto the rectangle, below the “heading” text box.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full-color picture on this slide, do the following: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Images </a:t>
            </a:r>
            <a:r>
              <a:rPr lang="en-US" dirty="0" smtClean="0"/>
              <a:t>group, click </a:t>
            </a:r>
            <a:r>
              <a:rPr lang="en-US" b="1" dirty="0" smtClean="0"/>
              <a:t>Picture</a:t>
            </a:r>
            <a:r>
              <a:rPr lang="en-US" dirty="0" smtClean="0"/>
              <a:t>. In the </a:t>
            </a:r>
            <a:r>
              <a:rPr lang="en-US" b="1" dirty="0" smtClean="0"/>
              <a:t>Insert</a:t>
            </a:r>
            <a:r>
              <a:rPr lang="en-US" dirty="0" smtClean="0"/>
              <a:t> </a:t>
            </a:r>
            <a:r>
              <a:rPr lang="en-US" b="1" dirty="0" smtClean="0"/>
              <a:t>Picture</a:t>
            </a:r>
            <a:r>
              <a:rPr lang="en-US" dirty="0" smtClean="0"/>
              <a:t> dialog box, select a picture, and then click </a:t>
            </a:r>
            <a:r>
              <a:rPr lang="en-US" b="1" dirty="0" smtClean="0"/>
              <a:t>Insert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picture. Under </a:t>
            </a:r>
            <a:r>
              <a:rPr lang="en-US" b="1" dirty="0" smtClean="0"/>
              <a:t>Picture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, on the </a:t>
            </a:r>
            <a:r>
              <a:rPr lang="en-US" b="1" dirty="0" smtClean="0"/>
              <a:t>Format</a:t>
            </a:r>
            <a:r>
              <a:rPr lang="en-US" dirty="0" smtClean="0"/>
              <a:t> tab, in the </a:t>
            </a:r>
            <a:r>
              <a:rPr lang="en-US" b="1" dirty="0" smtClean="0"/>
              <a:t>Size</a:t>
            </a:r>
            <a:r>
              <a:rPr lang="en-US" dirty="0" smtClean="0"/>
              <a:t> group, click the </a:t>
            </a:r>
            <a:r>
              <a:rPr lang="en-US" b="1" dirty="0" smtClean="0"/>
              <a:t>Size and Position</a:t>
            </a:r>
            <a:r>
              <a:rPr lang="en-US" dirty="0" smtClean="0"/>
              <a:t> dialog box launcher. In the </a:t>
            </a:r>
            <a:r>
              <a:rPr lang="en-US" b="1" dirty="0" smtClean="0"/>
              <a:t>Format Picture </a:t>
            </a:r>
            <a:r>
              <a:rPr lang="en-US" dirty="0" smtClean="0"/>
              <a:t>dialog box, resize or crop the image so that the height is set to </a:t>
            </a:r>
            <a:r>
              <a:rPr lang="en-US" b="1" dirty="0" smtClean="0"/>
              <a:t>5.08”</a:t>
            </a:r>
            <a:r>
              <a:rPr lang="en-US" dirty="0" smtClean="0"/>
              <a:t> and the width</a:t>
            </a:r>
            <a:r>
              <a:rPr lang="en-US" b="1" dirty="0" smtClean="0"/>
              <a:t> </a:t>
            </a:r>
            <a:r>
              <a:rPr lang="en-US" dirty="0" smtClean="0"/>
              <a:t>is set to </a:t>
            </a:r>
            <a:r>
              <a:rPr lang="en-US" b="1" dirty="0" smtClean="0"/>
              <a:t>2.61”</a:t>
            </a:r>
            <a:r>
              <a:rPr lang="en-US" dirty="0" smtClean="0"/>
              <a:t>. To crop the picture, click </a:t>
            </a:r>
            <a:r>
              <a:rPr lang="en-US" b="1" dirty="0" smtClean="0"/>
              <a:t>Crop</a:t>
            </a:r>
            <a:r>
              <a:rPr lang="en-US" dirty="0" smtClean="0"/>
              <a:t> in the left pane, and in the right pane, under </a:t>
            </a:r>
            <a:r>
              <a:rPr lang="en-US" b="1" dirty="0" smtClean="0"/>
              <a:t>Crop position</a:t>
            </a:r>
            <a:r>
              <a:rPr lang="en-US" dirty="0" smtClean="0"/>
              <a:t>, enter values into the </a:t>
            </a:r>
            <a:r>
              <a:rPr lang="en-US" b="1" dirty="0" smtClean="0"/>
              <a:t>Height</a:t>
            </a:r>
            <a:r>
              <a:rPr lang="en-US" dirty="0" smtClean="0"/>
              <a:t>, </a:t>
            </a:r>
            <a:r>
              <a:rPr lang="en-US" b="1" dirty="0" smtClean="0"/>
              <a:t>Width</a:t>
            </a:r>
            <a:r>
              <a:rPr lang="en-US" dirty="0" smtClean="0"/>
              <a:t>, </a:t>
            </a:r>
            <a:r>
              <a:rPr lang="en-US" b="1" dirty="0" smtClean="0"/>
              <a:t>Left</a:t>
            </a:r>
            <a:r>
              <a:rPr lang="en-US" dirty="0" smtClean="0"/>
              <a:t>, and </a:t>
            </a:r>
            <a:r>
              <a:rPr lang="en-US" b="1" dirty="0" smtClean="0"/>
              <a:t>Top</a:t>
            </a:r>
            <a:r>
              <a:rPr lang="en-US" dirty="0" smtClean="0"/>
              <a:t> boxes. To resize the picture, click </a:t>
            </a:r>
            <a:r>
              <a:rPr lang="en-US" b="1" dirty="0" smtClean="0"/>
              <a:t>Size</a:t>
            </a:r>
            <a:r>
              <a:rPr lang="en-US" dirty="0" smtClean="0"/>
              <a:t> in the left pane, and in the right pane, under </a:t>
            </a:r>
            <a:r>
              <a:rPr lang="en-US" b="1" dirty="0" smtClean="0"/>
              <a:t>Size and rotate</a:t>
            </a:r>
            <a:r>
              <a:rPr lang="en-US" dirty="0" smtClean="0"/>
              <a:t>, enter values into the </a:t>
            </a:r>
            <a:r>
              <a:rPr lang="en-US" b="1" dirty="0" smtClean="0"/>
              <a:t>Height</a:t>
            </a:r>
            <a:r>
              <a:rPr lang="en-US" dirty="0" smtClean="0"/>
              <a:t> and </a:t>
            </a:r>
            <a:r>
              <a:rPr lang="en-US" b="1" dirty="0" smtClean="0"/>
              <a:t>Width</a:t>
            </a:r>
            <a:r>
              <a:rPr lang="en-US" dirty="0" smtClean="0"/>
              <a:t> boxes.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Also in the </a:t>
            </a:r>
            <a:r>
              <a:rPr lang="en-US" b="1" dirty="0" smtClean="0"/>
              <a:t>Format Picture </a:t>
            </a:r>
            <a:r>
              <a:rPr lang="en-US" dirty="0" smtClean="0"/>
              <a:t>dialog box, click </a:t>
            </a:r>
            <a:r>
              <a:rPr lang="en-US" b="1" dirty="0" smtClean="0"/>
              <a:t>Glow and Soft Edges </a:t>
            </a:r>
            <a:r>
              <a:rPr lang="en-US" dirty="0" smtClean="0"/>
              <a:t>in the left pane, and then, in the </a:t>
            </a:r>
            <a:r>
              <a:rPr lang="en-US" b="1" dirty="0" smtClean="0"/>
              <a:t>Glow and Soft Edges </a:t>
            </a:r>
            <a:r>
              <a:rPr lang="en-US" dirty="0" smtClean="0"/>
              <a:t>pane,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Glow</a:t>
            </a:r>
            <a:r>
              <a:rPr lang="en-US" dirty="0" smtClean="0"/>
              <a:t>, click the button next to </a:t>
            </a:r>
            <a:r>
              <a:rPr lang="en-US" b="1" dirty="0" smtClean="0"/>
              <a:t>Presets</a:t>
            </a:r>
            <a:r>
              <a:rPr lang="en-US" dirty="0" smtClean="0"/>
              <a:t>, and then click </a:t>
            </a:r>
            <a:r>
              <a:rPr lang="en-US" b="1" dirty="0" smtClean="0"/>
              <a:t>Blue, 5 </a:t>
            </a:r>
            <a:r>
              <a:rPr lang="en-US" b="1" dirty="0" err="1" smtClean="0"/>
              <a:t>pt</a:t>
            </a:r>
            <a:r>
              <a:rPr lang="en-US" b="1" dirty="0" smtClean="0"/>
              <a:t> glow Accent color 1 </a:t>
            </a:r>
            <a:r>
              <a:rPr lang="en-US" dirty="0" smtClean="0"/>
              <a:t>(first row, first option from the left).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Drag the full-color picture on top of the rectangle, to the left of the text boxes.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Top</a:t>
            </a:r>
            <a:r>
              <a:rPr lang="en-US" dirty="0" smtClean="0"/>
              <a:t>. </a:t>
            </a:r>
          </a:p>
          <a:p>
            <a:pPr marL="228600" indent="-228600">
              <a:buFont typeface="+mj-lt"/>
              <a:buAutoNum type="arabicPeriod"/>
              <a:defRPr/>
            </a:pPr>
            <a:endParaRPr lang="en-US" dirty="0" smtClean="0"/>
          </a:p>
          <a:p>
            <a:pPr marL="228600" indent="-228600">
              <a:buFont typeface="+mj-lt"/>
              <a:buAutoNum type="arabicPeriod"/>
              <a:defRPr/>
            </a:pPr>
            <a:endParaRPr lang="en-US" dirty="0" smtClean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r>
              <a:rPr lang="en-US" dirty="0" smtClean="0"/>
              <a:t>To reproduce the second picture on this slide, do the following: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Images </a:t>
            </a:r>
            <a:r>
              <a:rPr lang="en-US" dirty="0" smtClean="0"/>
              <a:t>group, click </a:t>
            </a:r>
            <a:r>
              <a:rPr lang="en-US" b="1" dirty="0" smtClean="0"/>
              <a:t>Picture</a:t>
            </a:r>
            <a:r>
              <a:rPr lang="en-US" dirty="0" smtClean="0"/>
              <a:t>. In the </a:t>
            </a:r>
            <a:r>
              <a:rPr lang="en-US" b="1" dirty="0" smtClean="0"/>
              <a:t>Insert</a:t>
            </a:r>
            <a:r>
              <a:rPr lang="en-US" dirty="0" smtClean="0"/>
              <a:t> </a:t>
            </a:r>
            <a:r>
              <a:rPr lang="en-US" b="1" dirty="0" smtClean="0"/>
              <a:t>Picture</a:t>
            </a:r>
            <a:r>
              <a:rPr lang="en-US" dirty="0" smtClean="0"/>
              <a:t> dialog box, select the same picture, and then click </a:t>
            </a:r>
            <a:r>
              <a:rPr lang="en-US" b="1" dirty="0" smtClean="0"/>
              <a:t>Insert</a:t>
            </a:r>
            <a:r>
              <a:rPr lang="en-US" dirty="0" smtClean="0"/>
              <a:t>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picture. On the slide, select the picture. Under </a:t>
            </a:r>
            <a:r>
              <a:rPr lang="en-US" b="1" dirty="0" smtClean="0"/>
              <a:t>Picture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, on the </a:t>
            </a:r>
            <a:r>
              <a:rPr lang="en-US" b="1" dirty="0" smtClean="0"/>
              <a:t>Format</a:t>
            </a:r>
            <a:r>
              <a:rPr lang="en-US" dirty="0" smtClean="0"/>
              <a:t> tab, in the </a:t>
            </a:r>
            <a:r>
              <a:rPr lang="en-US" b="1" dirty="0" smtClean="0"/>
              <a:t>Size</a:t>
            </a:r>
            <a:r>
              <a:rPr lang="en-US" dirty="0" smtClean="0"/>
              <a:t> group, click the </a:t>
            </a:r>
            <a:r>
              <a:rPr lang="en-US" b="1" dirty="0" smtClean="0"/>
              <a:t>Size and Position</a:t>
            </a:r>
            <a:r>
              <a:rPr lang="en-US" dirty="0" smtClean="0"/>
              <a:t> dialog box launcher. In the </a:t>
            </a:r>
            <a:r>
              <a:rPr lang="en-US" b="1" dirty="0" smtClean="0"/>
              <a:t>Format Picture </a:t>
            </a:r>
            <a:r>
              <a:rPr lang="en-US" dirty="0" smtClean="0"/>
              <a:t>dialog box, resize or crop the image so that the height is set to </a:t>
            </a:r>
            <a:r>
              <a:rPr lang="en-US" b="1" dirty="0" smtClean="0"/>
              <a:t>2.44”</a:t>
            </a:r>
            <a:r>
              <a:rPr lang="en-US" dirty="0" smtClean="0"/>
              <a:t> and the width</a:t>
            </a:r>
            <a:r>
              <a:rPr lang="en-US" b="1" dirty="0" smtClean="0"/>
              <a:t> </a:t>
            </a:r>
            <a:r>
              <a:rPr lang="en-US" dirty="0" smtClean="0"/>
              <a:t>is set to </a:t>
            </a:r>
            <a:r>
              <a:rPr lang="en-US" b="1" dirty="0" smtClean="0"/>
              <a:t>2.61”</a:t>
            </a:r>
            <a:r>
              <a:rPr lang="en-US" dirty="0" smtClean="0"/>
              <a:t>. To crop the picture, click </a:t>
            </a:r>
            <a:r>
              <a:rPr lang="en-US" b="1" dirty="0" smtClean="0"/>
              <a:t>Crop</a:t>
            </a:r>
            <a:r>
              <a:rPr lang="en-US" dirty="0" smtClean="0"/>
              <a:t> in the left pane, and in the right pane, under </a:t>
            </a:r>
            <a:r>
              <a:rPr lang="en-US" b="1" dirty="0" smtClean="0"/>
              <a:t>Crop position</a:t>
            </a:r>
            <a:r>
              <a:rPr lang="en-US" dirty="0" smtClean="0"/>
              <a:t>, enter values into the </a:t>
            </a:r>
            <a:r>
              <a:rPr lang="en-US" b="1" dirty="0" smtClean="0"/>
              <a:t>Height</a:t>
            </a:r>
            <a:r>
              <a:rPr lang="en-US" dirty="0" smtClean="0"/>
              <a:t>, </a:t>
            </a:r>
            <a:r>
              <a:rPr lang="en-US" b="1" dirty="0" smtClean="0"/>
              <a:t>Width</a:t>
            </a:r>
            <a:r>
              <a:rPr lang="en-US" dirty="0" smtClean="0"/>
              <a:t>, </a:t>
            </a:r>
            <a:r>
              <a:rPr lang="en-US" b="1" dirty="0" smtClean="0"/>
              <a:t>Left</a:t>
            </a:r>
            <a:r>
              <a:rPr lang="en-US" dirty="0" smtClean="0"/>
              <a:t>, and </a:t>
            </a:r>
            <a:r>
              <a:rPr lang="en-US" b="1" dirty="0" smtClean="0"/>
              <a:t>Top</a:t>
            </a:r>
            <a:r>
              <a:rPr lang="en-US" dirty="0" smtClean="0"/>
              <a:t> boxes. To resize the picture, click </a:t>
            </a:r>
            <a:r>
              <a:rPr lang="en-US" b="1" dirty="0" smtClean="0"/>
              <a:t>Size</a:t>
            </a:r>
            <a:r>
              <a:rPr lang="en-US" dirty="0" smtClean="0"/>
              <a:t> in the left pane, and in the right pane, under </a:t>
            </a:r>
            <a:r>
              <a:rPr lang="en-US" b="1" dirty="0" smtClean="0"/>
              <a:t>Size and rotate</a:t>
            </a:r>
            <a:r>
              <a:rPr lang="en-US" dirty="0" smtClean="0"/>
              <a:t>, enter values into the </a:t>
            </a:r>
            <a:r>
              <a:rPr lang="en-US" b="1" dirty="0" smtClean="0"/>
              <a:t>Height</a:t>
            </a:r>
            <a:r>
              <a:rPr lang="en-US" dirty="0" smtClean="0"/>
              <a:t> and </a:t>
            </a:r>
            <a:r>
              <a:rPr lang="en-US" b="1" dirty="0" smtClean="0"/>
              <a:t>Width</a:t>
            </a:r>
            <a:r>
              <a:rPr lang="en-US" dirty="0" smtClean="0"/>
              <a:t> boxes.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slide, drag the new picture directly below the first one, and then, in the </a:t>
            </a:r>
            <a:r>
              <a:rPr lang="en-US" b="1" dirty="0" smtClean="0"/>
              <a:t>Format Picture </a:t>
            </a:r>
            <a:r>
              <a:rPr lang="en-US" dirty="0" smtClean="0"/>
              <a:t>dialog box, in the </a:t>
            </a:r>
            <a:r>
              <a:rPr lang="en-US" b="1" dirty="0" smtClean="0"/>
              <a:t>Crop</a:t>
            </a:r>
            <a:r>
              <a:rPr lang="en-US" dirty="0" smtClean="0"/>
              <a:t> tab, under </a:t>
            </a:r>
            <a:r>
              <a:rPr lang="en-US" b="1" dirty="0" smtClean="0"/>
              <a:t>Picture Position</a:t>
            </a:r>
            <a:r>
              <a:rPr lang="en-US" dirty="0" smtClean="0"/>
              <a:t>, adjust the </a:t>
            </a:r>
            <a:r>
              <a:rPr lang="en-US" b="1" dirty="0" smtClean="0"/>
              <a:t>Offset X </a:t>
            </a:r>
            <a:r>
              <a:rPr lang="en-US" dirty="0" smtClean="0"/>
              <a:t>and </a:t>
            </a:r>
            <a:r>
              <a:rPr lang="en-US" b="1" dirty="0" smtClean="0"/>
              <a:t>Offset Y</a:t>
            </a:r>
            <a:r>
              <a:rPr lang="en-US" dirty="0" smtClean="0"/>
              <a:t> settings to align the content of the two images so that they appear continuous.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Also in the </a:t>
            </a:r>
            <a:r>
              <a:rPr lang="en-US" b="1" dirty="0" smtClean="0"/>
              <a:t>Format</a:t>
            </a:r>
            <a:r>
              <a:rPr lang="en-US" dirty="0" smtClean="0"/>
              <a:t> </a:t>
            </a:r>
            <a:r>
              <a:rPr lang="en-US" b="1" dirty="0" smtClean="0"/>
              <a:t>Picture</a:t>
            </a:r>
            <a:r>
              <a:rPr lang="en-US" dirty="0" smtClean="0"/>
              <a:t> dialog box, click </a:t>
            </a:r>
            <a:r>
              <a:rPr lang="en-US" b="1" dirty="0" smtClean="0"/>
              <a:t>Picture Corrections</a:t>
            </a:r>
            <a:r>
              <a:rPr lang="en-US" dirty="0" smtClean="0"/>
              <a:t> in the left pane, and in the </a:t>
            </a:r>
            <a:r>
              <a:rPr lang="en-US" b="1" dirty="0" smtClean="0"/>
              <a:t>Picture Corrections</a:t>
            </a:r>
            <a:r>
              <a:rPr lang="en-US" dirty="0" smtClean="0"/>
              <a:t> pane, under </a:t>
            </a:r>
            <a:r>
              <a:rPr lang="en-US" b="1" dirty="0" smtClean="0"/>
              <a:t>Brightness and Contrast</a:t>
            </a:r>
            <a:r>
              <a:rPr lang="en-US" dirty="0" smtClean="0"/>
              <a:t>,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Brightness</a:t>
            </a:r>
            <a:r>
              <a:rPr lang="en-US" dirty="0" smtClean="0"/>
              <a:t> box, enter </a:t>
            </a:r>
            <a:r>
              <a:rPr lang="en-US" b="1" dirty="0" smtClean="0"/>
              <a:t>70%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Contrast</a:t>
            </a:r>
            <a:r>
              <a:rPr lang="en-US" dirty="0" smtClean="0"/>
              <a:t> box, enter </a:t>
            </a:r>
            <a:r>
              <a:rPr lang="en-US" b="1" dirty="0" smtClean="0"/>
              <a:t>-70%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Select the smaller picture.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Bottom</a:t>
            </a:r>
            <a:r>
              <a:rPr lang="en-US" dirty="0" smtClean="0"/>
              <a:t>.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Press and hold CTRL, and then select both pictures.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Selected Objects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Center</a:t>
            </a:r>
            <a:r>
              <a:rPr lang="en-US" dirty="0" smtClean="0"/>
              <a:t>.  </a:t>
            </a:r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r>
              <a:rPr lang="en-US" dirty="0" smtClean="0"/>
              <a:t>To reproduce the animation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“heading” text box. 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Advanced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group, 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, and then under </a:t>
            </a:r>
            <a:r>
              <a:rPr lang="en-US" b="1" dirty="0" smtClean="0"/>
              <a:t>Entrance</a:t>
            </a:r>
            <a:r>
              <a:rPr lang="en-US" dirty="0" smtClean="0"/>
              <a:t> click </a:t>
            </a:r>
            <a:r>
              <a:rPr lang="en-US" b="1" dirty="0" smtClean="0"/>
              <a:t>Fade.</a:t>
            </a:r>
            <a:endParaRPr lang="en-US" dirty="0" smtClean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Timing</a:t>
            </a:r>
            <a:r>
              <a:rPr lang="en-US" dirty="0" smtClean="0"/>
              <a:t> group, 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Timing</a:t>
            </a:r>
            <a:r>
              <a:rPr lang="en-US" dirty="0" smtClean="0"/>
              <a:t> group, in the </a:t>
            </a:r>
            <a:r>
              <a:rPr lang="en-US" b="1" dirty="0" smtClean="0"/>
              <a:t>Duration </a:t>
            </a:r>
            <a:r>
              <a:rPr lang="en-US" dirty="0" smtClean="0"/>
              <a:t>box, enter </a:t>
            </a:r>
            <a:r>
              <a:rPr lang="en-US" b="1" dirty="0" smtClean="0"/>
              <a:t>2</a:t>
            </a:r>
            <a:r>
              <a:rPr lang="en-US" dirty="0" smtClean="0"/>
              <a:t>.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Timing</a:t>
            </a:r>
            <a:r>
              <a:rPr lang="en-US" dirty="0" smtClean="0"/>
              <a:t> group, in the </a:t>
            </a:r>
            <a:r>
              <a:rPr lang="en-US" b="1" dirty="0" smtClean="0"/>
              <a:t>Delay</a:t>
            </a:r>
            <a:r>
              <a:rPr lang="en-US" dirty="0" smtClean="0"/>
              <a:t> box, enter </a:t>
            </a:r>
            <a:r>
              <a:rPr lang="en-US" b="1" dirty="0" smtClean="0"/>
              <a:t>1.5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“heading” text box. 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Advanced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group, 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, and then under </a:t>
            </a:r>
            <a:r>
              <a:rPr lang="en-US" b="1" dirty="0" smtClean="0"/>
              <a:t>Motion Paths </a:t>
            </a:r>
            <a:r>
              <a:rPr lang="en-US" dirty="0" smtClean="0"/>
              <a:t>click </a:t>
            </a:r>
            <a:r>
              <a:rPr lang="en-US" b="1" dirty="0" smtClean="0"/>
              <a:t>Lines.</a:t>
            </a:r>
            <a:endParaRPr lang="en-US" dirty="0" smtClean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Timing</a:t>
            </a:r>
            <a:r>
              <a:rPr lang="en-US" dirty="0" smtClean="0"/>
              <a:t> group, 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Timing</a:t>
            </a:r>
            <a:r>
              <a:rPr lang="en-US" dirty="0" smtClean="0"/>
              <a:t> group, in the </a:t>
            </a:r>
            <a:r>
              <a:rPr lang="en-US" b="1" dirty="0" smtClean="0"/>
              <a:t>Duration </a:t>
            </a:r>
            <a:r>
              <a:rPr lang="en-US" dirty="0" smtClean="0"/>
              <a:t>box, enter </a:t>
            </a:r>
            <a:r>
              <a:rPr lang="en-US" b="1" dirty="0" smtClean="0"/>
              <a:t>2</a:t>
            </a:r>
            <a:r>
              <a:rPr lang="en-US" dirty="0" smtClean="0"/>
              <a:t>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Animation</a:t>
            </a:r>
            <a:r>
              <a:rPr lang="en-US" dirty="0" smtClean="0"/>
              <a:t> group,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, and then click </a:t>
            </a:r>
            <a:r>
              <a:rPr lang="en-US" b="1" dirty="0" smtClean="0"/>
              <a:t>Left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Animation</a:t>
            </a:r>
            <a:r>
              <a:rPr lang="en-US" dirty="0" smtClean="0"/>
              <a:t> group,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, and then click </a:t>
            </a:r>
            <a:r>
              <a:rPr lang="en-US" b="1" dirty="0" smtClean="0"/>
              <a:t>Reverse Path Direction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slide, select the motion path for the “heading” text box, point to the starting point (green arrow) of the motion path until the cursor becomes a two-headed arrow. Press and hold SHIFT, and then drag the starting point about 1.5” off the left edge of the slide. (</a:t>
            </a:r>
            <a:r>
              <a:rPr lang="en-US" b="1" dirty="0" smtClean="0"/>
              <a:t>Note:</a:t>
            </a:r>
            <a:r>
              <a:rPr lang="en-US" dirty="0" smtClean="0"/>
              <a:t> If your lines of text are longer than in the example above, you may need to further increase the length of the motion path. )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second text box. On the slide, select the “heading” text box. 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Advanced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group, 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, and then under </a:t>
            </a:r>
            <a:r>
              <a:rPr lang="en-US" b="1" dirty="0" smtClean="0"/>
              <a:t>Entrance</a:t>
            </a:r>
            <a:r>
              <a:rPr lang="en-US" dirty="0" smtClean="0"/>
              <a:t> click </a:t>
            </a:r>
            <a:r>
              <a:rPr lang="en-US" b="1" dirty="0" smtClean="0"/>
              <a:t>Fade.</a:t>
            </a:r>
            <a:endParaRPr lang="en-US" dirty="0" smtClean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Animation </a:t>
            </a:r>
            <a:r>
              <a:rPr lang="en-US" dirty="0" smtClean="0"/>
              <a:t>group, click the </a:t>
            </a:r>
            <a:r>
              <a:rPr lang="en-US" b="1" dirty="0" smtClean="0"/>
              <a:t>Show Additional Effect Options </a:t>
            </a:r>
            <a:r>
              <a:rPr lang="en-US" dirty="0" smtClean="0"/>
              <a:t>dialog box launcher. In the </a:t>
            </a:r>
            <a:r>
              <a:rPr lang="en-US" b="1" dirty="0" smtClean="0"/>
              <a:t>Fade</a:t>
            </a:r>
            <a:r>
              <a:rPr lang="en-US" dirty="0" smtClean="0"/>
              <a:t> dialog box,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</a:t>
            </a:r>
            <a:r>
              <a:rPr lang="en-US" dirty="0" smtClean="0"/>
              <a:t> tab, in the </a:t>
            </a:r>
            <a:r>
              <a:rPr lang="en-US" b="1" dirty="0" smtClean="0"/>
              <a:t>Animate text </a:t>
            </a:r>
            <a:r>
              <a:rPr lang="en-US" dirty="0" smtClean="0"/>
              <a:t>list, select </a:t>
            </a:r>
            <a:r>
              <a:rPr lang="en-US" b="1" dirty="0" smtClean="0"/>
              <a:t>By Letter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5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</a:t>
            </a:r>
            <a:r>
              <a:rPr lang="en-US" dirty="0" smtClean="0"/>
              <a:t> tab, 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After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Duration </a:t>
            </a:r>
            <a:r>
              <a:rPr lang="en-US" dirty="0" smtClean="0"/>
              <a:t>list, select </a:t>
            </a:r>
            <a:r>
              <a:rPr lang="en-US" b="1" dirty="0" smtClean="0"/>
              <a:t>0.5 seconds </a:t>
            </a:r>
            <a:r>
              <a:rPr lang="en-US" dirty="0" smtClean="0"/>
              <a:t>(</a:t>
            </a:r>
            <a:r>
              <a:rPr lang="en-US" b="1" dirty="0" smtClean="0"/>
              <a:t>Very</a:t>
            </a:r>
            <a:r>
              <a:rPr lang="en-US" dirty="0" smtClean="0"/>
              <a:t> </a:t>
            </a:r>
            <a:r>
              <a:rPr lang="en-US" b="1" dirty="0" smtClean="0"/>
              <a:t>Fast)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Text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tab, in the </a:t>
            </a:r>
            <a:r>
              <a:rPr lang="en-US" b="1" dirty="0" smtClean="0"/>
              <a:t>Group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 1</a:t>
            </a:r>
            <a:r>
              <a:rPr lang="en-US" b="1" baseline="30000" dirty="0" smtClean="0"/>
              <a:t>st</a:t>
            </a:r>
            <a:r>
              <a:rPr lang="en-US" b="1" dirty="0" smtClean="0"/>
              <a:t> Level Paragraphs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background on this slide, do the following: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One the </a:t>
            </a:r>
            <a:r>
              <a:rPr lang="en-US" b="1" dirty="0" smtClean="0"/>
              <a:t>Design</a:t>
            </a:r>
            <a:r>
              <a:rPr lang="en-US" dirty="0" smtClean="0"/>
              <a:t> tab, in the </a:t>
            </a:r>
            <a:r>
              <a:rPr lang="en-US" b="1" dirty="0" smtClean="0"/>
              <a:t>Background</a:t>
            </a:r>
            <a:r>
              <a:rPr lang="en-US" dirty="0" smtClean="0"/>
              <a:t> group, click </a:t>
            </a:r>
            <a:r>
              <a:rPr lang="en-US" b="1" dirty="0" smtClean="0"/>
              <a:t>Background Styles</a:t>
            </a:r>
            <a:r>
              <a:rPr lang="en-US" dirty="0" smtClean="0"/>
              <a:t>, and then click </a:t>
            </a:r>
            <a:r>
              <a:rPr lang="en-US" b="1" dirty="0" smtClean="0"/>
              <a:t>Format Background</a:t>
            </a:r>
            <a:r>
              <a:rPr lang="en-US" dirty="0" smtClean="0"/>
              <a:t>. In the </a:t>
            </a:r>
            <a:r>
              <a:rPr lang="en-US" b="1" dirty="0" smtClean="0"/>
              <a:t>Format Background </a:t>
            </a:r>
            <a:r>
              <a:rPr lang="en-US" dirty="0" smtClean="0"/>
              <a:t>dialog box, click </a:t>
            </a:r>
            <a:r>
              <a:rPr lang="en-US" b="1" dirty="0" smtClean="0"/>
              <a:t>Fill</a:t>
            </a:r>
            <a:r>
              <a:rPr lang="en-US" dirty="0" smtClean="0"/>
              <a:t> in the left pane, select </a:t>
            </a:r>
            <a:r>
              <a:rPr lang="en-US" b="1" dirty="0" smtClean="0"/>
              <a:t>Gradient fill</a:t>
            </a:r>
            <a:r>
              <a:rPr lang="en-US" dirty="0" smtClean="0"/>
              <a:t> in the </a:t>
            </a:r>
            <a:r>
              <a:rPr lang="en-US" b="1" dirty="0" smtClean="0"/>
              <a:t>Fill</a:t>
            </a:r>
            <a:r>
              <a:rPr lang="en-US" dirty="0" smtClean="0"/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Type</a:t>
            </a:r>
            <a:r>
              <a:rPr lang="en-US" dirty="0" smtClean="0"/>
              <a:t> list, select </a:t>
            </a:r>
            <a:r>
              <a:rPr lang="en-US" b="1" dirty="0" smtClean="0"/>
              <a:t>Radial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Direction</a:t>
            </a:r>
            <a:r>
              <a:rPr lang="en-US" dirty="0" smtClean="0"/>
              <a:t>, and then click </a:t>
            </a:r>
            <a:r>
              <a:rPr lang="en-US" b="1" dirty="0" smtClean="0"/>
              <a:t>From Center </a:t>
            </a:r>
            <a:r>
              <a:rPr lang="en-US" dirty="0" smtClean="0"/>
              <a:t>(third option from the left).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Gradient stops</a:t>
            </a:r>
            <a:r>
              <a:rPr lang="en-US" dirty="0" smtClean="0"/>
              <a:t>, click </a:t>
            </a:r>
            <a:r>
              <a:rPr lang="en-US" b="1" dirty="0" smtClean="0"/>
              <a:t>Add gradient stops</a:t>
            </a:r>
            <a:r>
              <a:rPr lang="en-US" dirty="0" smtClean="0"/>
              <a:t> or </a:t>
            </a:r>
            <a:r>
              <a:rPr lang="en-US" b="1" dirty="0" smtClean="0"/>
              <a:t>Remove gradient stops</a:t>
            </a:r>
            <a:r>
              <a:rPr lang="en-US" dirty="0" smtClean="0"/>
              <a:t> until three stops appear in the slider.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Also under </a:t>
            </a:r>
            <a:r>
              <a:rPr lang="en-US" b="1" dirty="0" smtClean="0"/>
              <a:t>Gradient stops</a:t>
            </a:r>
            <a:r>
              <a:rPr lang="en-US" dirty="0" smtClean="0"/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the first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Position </a:t>
            </a:r>
            <a:r>
              <a:rPr lang="en-US" dirty="0" smtClean="0"/>
              <a:t>box, enter </a:t>
            </a:r>
            <a:r>
              <a:rPr lang="en-US" b="1" dirty="0" smtClean="0"/>
              <a:t>0%</a:t>
            </a:r>
            <a:r>
              <a:rPr lang="en-US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 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Transparency</a:t>
            </a:r>
            <a:r>
              <a:rPr lang="en-US" dirty="0" smtClean="0"/>
              <a:t> box, enter 0%. 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Position </a:t>
            </a:r>
            <a:r>
              <a:rPr lang="en-US" dirty="0" smtClean="0"/>
              <a:t>box, enter </a:t>
            </a:r>
            <a:r>
              <a:rPr lang="en-US" b="1" dirty="0" smtClean="0"/>
              <a:t>40%</a:t>
            </a:r>
            <a:r>
              <a:rPr lang="en-US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 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Transparency</a:t>
            </a:r>
            <a:r>
              <a:rPr lang="en-US" dirty="0" smtClean="0"/>
              <a:t> box, enter 0%. 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Position </a:t>
            </a:r>
            <a:r>
              <a:rPr lang="en-US" dirty="0" smtClean="0"/>
              <a:t>box, enter </a:t>
            </a:r>
            <a:r>
              <a:rPr lang="en-US" b="1" dirty="0" smtClean="0"/>
              <a:t>100%</a:t>
            </a:r>
            <a:r>
              <a:rPr lang="en-US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click </a:t>
            </a:r>
            <a:r>
              <a:rPr lang="en-US" b="1" dirty="0" smtClean="0"/>
              <a:t>More Colors</a:t>
            </a:r>
            <a:r>
              <a:rPr lang="en-US" dirty="0" smtClean="0"/>
              <a:t>, and then in the </a:t>
            </a:r>
            <a:r>
              <a:rPr lang="en-US" b="1" dirty="0" smtClean="0"/>
              <a:t>Colors</a:t>
            </a:r>
            <a:r>
              <a:rPr lang="en-US" dirty="0" smtClean="0"/>
              <a:t> dialog box, on the </a:t>
            </a:r>
            <a:r>
              <a:rPr lang="en-US" b="1" dirty="0" smtClean="0"/>
              <a:t>Custom</a:t>
            </a:r>
            <a:r>
              <a:rPr lang="en-US" dirty="0" smtClean="0"/>
              <a:t> tab, enter values for Red: </a:t>
            </a:r>
            <a:r>
              <a:rPr lang="en-US" b="1" dirty="0" smtClean="0"/>
              <a:t>232</a:t>
            </a:r>
            <a:r>
              <a:rPr lang="en-US" dirty="0" smtClean="0"/>
              <a:t>, Green: </a:t>
            </a:r>
            <a:r>
              <a:rPr lang="en-US" b="1" dirty="0" smtClean="0"/>
              <a:t>227</a:t>
            </a:r>
            <a:r>
              <a:rPr lang="en-US" dirty="0" smtClean="0"/>
              <a:t>, and Blue: </a:t>
            </a:r>
            <a:r>
              <a:rPr lang="en-US" b="1" dirty="0" smtClean="0"/>
              <a:t>216</a:t>
            </a:r>
            <a:r>
              <a:rPr lang="en-US" dirty="0" smtClean="0"/>
              <a:t>.</a:t>
            </a:r>
          </a:p>
        </p:txBody>
      </p:sp>
      <p:sp>
        <p:nvSpPr>
          <p:cNvPr id="159747" name="Slide Image Placeholder 4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666803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65460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02039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DEE835-038C-4C0D-81C6-931122178F93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9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40393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40393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02039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02039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02039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556206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377985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6880" y="2400246"/>
            <a:ext cx="6172679" cy="67437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345091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3400" y="460375"/>
            <a:ext cx="2433638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9074526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40393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06200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0311175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403938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403938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40393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907980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581644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604679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500300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510160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719464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344047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88B7B9C-FD78-4EDF-98C2-8EB11FFED27F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7F8F3C0-2BBF-4CE1-9733-8394AC5506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30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04DDB4F-E5E8-44F0-B585-4F05D3365EAF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BA87FA0-B1A8-41B0-9F31-F04AFCDF38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9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03E27AB-83CC-4178-98D6-DCEF6AC352BC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6D17826-750A-4E81-A340-FB05F41144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89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2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8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0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2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63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4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4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7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275010C-6B1A-413A-BD11-6AE5553793E4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149C357-EB47-4790-A877-0C82C621D2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44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94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53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4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8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9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43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2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1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61D114A-5F1B-43B3-A02C-972FD965D0CD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5F5452C-C582-4E51-9238-E223CD8742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9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9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3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9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9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9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6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2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5D5DC44-2B4E-4066-8300-A55E64E39EA4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646634B-DD41-4A13-AFF1-5D55A000C6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52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1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2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9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05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1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6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1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9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1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4A82866-FC22-408C-8014-E50EFC8AA844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875E7E8-A54D-420C-933D-92D8C81007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15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4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1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3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09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7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B95CD3C-81BE-4522-ACDB-12BF1F7F1FA4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36808A6-D997-4C17-B04F-AE1DC4C49D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89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795A5FD-C586-49A2-974A-98937C34037B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8DB81BC-CE88-4BCA-BD08-3B37270181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86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12956AD-9352-45F8-883D-2BCCABC0AFE8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5692747-6C20-44BB-A900-4330DEB82D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2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212B90F-F79E-4CA6-9D16-73076EA4F2F4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E5C927D-B1D0-4F49-8474-57BC81F1A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76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AAE4AA5-DA10-4C1F-92A4-CE1D27AC214D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2B7F3E4-C5EA-435B-BE2E-ED9A94AF8F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655" r:id="rId1"/>
    <p:sldLayoutId id="2147488656" r:id="rId2"/>
    <p:sldLayoutId id="2147488657" r:id="rId3"/>
    <p:sldLayoutId id="2147488658" r:id="rId4"/>
    <p:sldLayoutId id="2147488659" r:id="rId5"/>
    <p:sldLayoutId id="2147488660" r:id="rId6"/>
    <p:sldLayoutId id="2147488661" r:id="rId7"/>
    <p:sldLayoutId id="2147488662" r:id="rId8"/>
    <p:sldLayoutId id="2147488663" r:id="rId9"/>
    <p:sldLayoutId id="2147488664" r:id="rId10"/>
    <p:sldLayoutId id="2147488665" r:id="rId11"/>
  </p:sldLayoutIdLst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11.01.2018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7809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57" r:id="rId1"/>
    <p:sldLayoutId id="2147488758" r:id="rId2"/>
    <p:sldLayoutId id="2147488759" r:id="rId3"/>
    <p:sldLayoutId id="2147488760" r:id="rId4"/>
    <p:sldLayoutId id="2147488761" r:id="rId5"/>
    <p:sldLayoutId id="2147488762" r:id="rId6"/>
    <p:sldLayoutId id="2147488763" r:id="rId7"/>
    <p:sldLayoutId id="2147488764" r:id="rId8"/>
    <p:sldLayoutId id="2147488765" r:id="rId9"/>
    <p:sldLayoutId id="2147488766" r:id="rId10"/>
    <p:sldLayoutId id="2147488767" r:id="rId11"/>
  </p:sldLayoutIdLst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11.01.2018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59724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772" r:id="rId1"/>
    <p:sldLayoutId id="2147488773" r:id="rId2"/>
    <p:sldLayoutId id="2147488774" r:id="rId3"/>
    <p:sldLayoutId id="2147488775" r:id="rId4"/>
    <p:sldLayoutId id="2147488776" r:id="rId5"/>
    <p:sldLayoutId id="2147488777" r:id="rId6"/>
    <p:sldLayoutId id="2147488778" r:id="rId7"/>
    <p:sldLayoutId id="2147488779" r:id="rId8"/>
    <p:sldLayoutId id="2147488780" r:id="rId9"/>
    <p:sldLayoutId id="2147488781" r:id="rId10"/>
    <p:sldLayoutId id="2147488782" r:id="rId11"/>
  </p:sldLayoutIdLst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11.01.2018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00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28" r:id="rId1"/>
    <p:sldLayoutId id="2147488929" r:id="rId2"/>
    <p:sldLayoutId id="2147488930" r:id="rId3"/>
    <p:sldLayoutId id="2147488931" r:id="rId4"/>
    <p:sldLayoutId id="2147488932" r:id="rId5"/>
    <p:sldLayoutId id="2147488933" r:id="rId6"/>
    <p:sldLayoutId id="2147488934" r:id="rId7"/>
    <p:sldLayoutId id="2147488935" r:id="rId8"/>
    <p:sldLayoutId id="2147488936" r:id="rId9"/>
    <p:sldLayoutId id="2147488937" r:id="rId10"/>
    <p:sldLayoutId id="2147488938" r:id="rId11"/>
  </p:sldLayoutIdLst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11.01.2018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32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76" r:id="rId1"/>
    <p:sldLayoutId id="2147488977" r:id="rId2"/>
    <p:sldLayoutId id="2147488978" r:id="rId3"/>
    <p:sldLayoutId id="2147488979" r:id="rId4"/>
    <p:sldLayoutId id="2147488980" r:id="rId5"/>
    <p:sldLayoutId id="2147488981" r:id="rId6"/>
    <p:sldLayoutId id="2147488982" r:id="rId7"/>
    <p:sldLayoutId id="2147488983" r:id="rId8"/>
    <p:sldLayoutId id="2147488984" r:id="rId9"/>
    <p:sldLayoutId id="2147488985" r:id="rId10"/>
    <p:sldLayoutId id="2147488986" r:id="rId11"/>
  </p:sldLayoutIdLst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Николай\Documents\ЗНО-2017 Анимации для презентаций\fon_bb5db3f65fb59cf9d1394f86f4f0133a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01" y="2909620"/>
            <a:ext cx="9167813" cy="398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28500" y="1988840"/>
            <a:ext cx="9204698" cy="3024336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635896" y="1681063"/>
            <a:ext cx="54359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uk-UA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ЗОВНІШНЄ НЕЗАЛЕЖНЕ ОЦІНЮВАННЯ</a:t>
            </a:r>
            <a:endParaRPr lang="en-US" alt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83237" y="2060848"/>
            <a:ext cx="5688632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800" dirty="0" smtClean="0">
                <a:solidFill>
                  <a:schemeClr val="accent4">
                    <a:lumMod val="50000"/>
                  </a:schemeClr>
                </a:solidFill>
              </a:rPr>
              <a:t>Особливості формування комплектів реєстраційних документів </a:t>
            </a:r>
            <a:endParaRPr lang="ru-RU" sz="48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800" dirty="0" smtClean="0">
                <a:solidFill>
                  <a:schemeClr val="accent4">
                    <a:lumMod val="50000"/>
                  </a:schemeClr>
                </a:solidFill>
              </a:rPr>
              <a:t>ЗНО -</a:t>
            </a:r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2018</a:t>
            </a:r>
            <a:endParaRPr lang="en-US" altLang="ru-RU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16742" name="Picture 6" descr="http://www.knigi1886.com.ua/fotky13622/slider/ZNO_201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68" y="-499"/>
            <a:ext cx="6264696" cy="144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Николай.НИКОЛАЙ-ПК\Documents\ed7aa08945ec59721854f177b0a3e441 (1)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372" y="2803754"/>
            <a:ext cx="3449041" cy="206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68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8353E-6 L -0.86666 3.78353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4500"/>
                                        <p:tgtEl>
                                          <p:spTgt spid="11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7" grpId="0" build="p" autoUpdateAnimBg="0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-161470" y="-254042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/>
          <p:cNvSpPr/>
          <p:nvPr/>
        </p:nvSpPr>
        <p:spPr>
          <a:xfrm>
            <a:off x="-2484784" y="-171400"/>
            <a:ext cx="4680519" cy="7181352"/>
          </a:xfrm>
          <a:prstGeom prst="arc">
            <a:avLst>
              <a:gd name="adj1" fmla="val 16200000"/>
              <a:gd name="adj2" fmla="val 5370932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1835695" y="40466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14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 smtClean="0"/>
              <a:t>Здобувач освіти, який складатиме державну підсумкову атестацію у формі зовнішнього незалежного оцінювання, самостійно надіслав комплект реєстраційних документів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403648" y="476672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524000" y="1916832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3129150" y="3314700"/>
            <a:ext cx="6246420" cy="228600"/>
            <a:chOff x="-3200400" y="3314700"/>
            <a:chExt cx="6246420" cy="228600"/>
          </a:xfrm>
        </p:grpSpPr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solidFill>
              <a:srgbClr val="FF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75656" y="-243408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Типові помилки при оформленні комплекту реєстраційних документів: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4"/>
          <p:cNvSpPr/>
          <p:nvPr/>
        </p:nvSpPr>
        <p:spPr>
          <a:xfrm>
            <a:off x="1691680" y="980728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51720" y="980728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 smtClean="0"/>
              <a:t>2.Замість паспорта громадянина України особа надала копію свідоцтва про народження </a:t>
            </a:r>
            <a:endParaRPr lang="ru-RU" sz="1400" dirty="0" smtClean="0"/>
          </a:p>
        </p:txBody>
      </p:sp>
      <p:sp>
        <p:nvSpPr>
          <p:cNvPr id="18" name="Oval 14"/>
          <p:cNvSpPr/>
          <p:nvPr/>
        </p:nvSpPr>
        <p:spPr>
          <a:xfrm>
            <a:off x="1979712" y="1556792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339752" y="1556792"/>
            <a:ext cx="65527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 smtClean="0"/>
              <a:t>3.Замість паспорта громадянина України подано документ закордонного зразка</a:t>
            </a:r>
            <a:endParaRPr lang="ru-RU" sz="1400" dirty="0" smtClean="0"/>
          </a:p>
        </p:txBody>
      </p:sp>
      <p:sp>
        <p:nvSpPr>
          <p:cNvPr id="22" name="Oval 14"/>
          <p:cNvSpPr/>
          <p:nvPr/>
        </p:nvSpPr>
        <p:spPr>
          <a:xfrm>
            <a:off x="2051720" y="2132856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411760" y="2060848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 smtClean="0"/>
              <a:t>4.У реєстраційній картці відсутній текст заяви/немає підпису заявника/підпис поставлено не у спеціально відведеному місці </a:t>
            </a:r>
            <a:endParaRPr lang="ru-RU" sz="1400" dirty="0" smtClean="0"/>
          </a:p>
        </p:txBody>
      </p:sp>
      <p:sp>
        <p:nvSpPr>
          <p:cNvPr id="25" name="Oval 14"/>
          <p:cNvSpPr/>
          <p:nvPr/>
        </p:nvSpPr>
        <p:spPr>
          <a:xfrm>
            <a:off x="2195736" y="2708920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555776" y="2708920"/>
            <a:ext cx="64087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 smtClean="0"/>
              <a:t>5.У довідці, виданій закладом професійної (професійно-технічної) освіти або закладом вищої освіти, не вказано номер та дату видачі/немає печатки або підпису керівника</a:t>
            </a:r>
            <a:endParaRPr lang="ru-RU" sz="1400" dirty="0" smtClean="0"/>
          </a:p>
        </p:txBody>
      </p:sp>
      <p:sp>
        <p:nvSpPr>
          <p:cNvPr id="27" name="Oval 14"/>
          <p:cNvSpPr/>
          <p:nvPr/>
        </p:nvSpPr>
        <p:spPr>
          <a:xfrm>
            <a:off x="2195736" y="3429000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555776" y="3429000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 smtClean="0"/>
              <a:t>6.Дані, зазначені в реєстраційній картці та інших реєстраційних документах, не збігаються </a:t>
            </a:r>
            <a:endParaRPr lang="ru-RU" sz="1400" dirty="0" smtClean="0"/>
          </a:p>
        </p:txBody>
      </p:sp>
      <p:sp>
        <p:nvSpPr>
          <p:cNvPr id="29" name="Oval 14"/>
          <p:cNvSpPr/>
          <p:nvPr/>
        </p:nvSpPr>
        <p:spPr>
          <a:xfrm>
            <a:off x="2195736" y="4005064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483768" y="4005064"/>
            <a:ext cx="64807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 smtClean="0"/>
              <a:t>7.Фотокарток не надано , фотокартки не відповідають вимогам (розмір 3 х 4 см із зображенням, що відповідає досягнутому віку особи; виготовлені на білому або кольоровому фотопапері)</a:t>
            </a:r>
            <a:endParaRPr lang="ru-RU" sz="1400" dirty="0" smtClean="0"/>
          </a:p>
        </p:txBody>
      </p:sp>
      <p:sp>
        <p:nvSpPr>
          <p:cNvPr id="31" name="Oval 14"/>
          <p:cNvSpPr/>
          <p:nvPr/>
        </p:nvSpPr>
        <p:spPr>
          <a:xfrm>
            <a:off x="2051720" y="4653136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339752" y="4653136"/>
            <a:ext cx="66967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 smtClean="0"/>
              <a:t>8.У документі про повну загальну середню освіту/довідці, виданій навчальним закладом, указано інше прізвище, ім’я або по батькові, ніж у документах, наданих для реєстрації. Копії документа про зміну прізвища, ім’я, по батькові немає</a:t>
            </a:r>
            <a:endParaRPr lang="ru-RU" sz="1400" dirty="0" smtClean="0"/>
          </a:p>
        </p:txBody>
      </p:sp>
      <p:sp>
        <p:nvSpPr>
          <p:cNvPr id="33" name="Oval 14"/>
          <p:cNvSpPr/>
          <p:nvPr/>
        </p:nvSpPr>
        <p:spPr>
          <a:xfrm>
            <a:off x="1835696" y="5301208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195736" y="5373216"/>
            <a:ext cx="6696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smtClean="0"/>
              <a:t>9.Не надано один або декілька реєстраційних документів</a:t>
            </a:r>
            <a:endParaRPr lang="ru-RU" sz="1400" dirty="0" smtClean="0"/>
          </a:p>
        </p:txBody>
      </p:sp>
      <p:sp>
        <p:nvSpPr>
          <p:cNvPr id="35" name="Прямоугольник 34"/>
          <p:cNvSpPr/>
          <p:nvPr/>
        </p:nvSpPr>
        <p:spPr>
          <a:xfrm>
            <a:off x="1907704" y="5733256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smtClean="0"/>
              <a:t>10.Реєстраційні документи надіслано пізніше строку, відведеного для реєстрації/перереєстрації</a:t>
            </a:r>
            <a:endParaRPr lang="ru-RU" sz="1400" dirty="0" smtClean="0"/>
          </a:p>
        </p:txBody>
      </p:sp>
      <p:sp>
        <p:nvSpPr>
          <p:cNvPr id="36" name="Oval 14"/>
          <p:cNvSpPr/>
          <p:nvPr/>
        </p:nvSpPr>
        <p:spPr>
          <a:xfrm>
            <a:off x="1547664" y="5805264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Oval 14"/>
          <p:cNvSpPr/>
          <p:nvPr/>
        </p:nvSpPr>
        <p:spPr>
          <a:xfrm>
            <a:off x="1187624" y="6309320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619672" y="6257835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smtClean="0"/>
              <a:t>11.Серія та/або номер документа, на підставі якого здійснюється реєстрація, не збігаються з даними, зазначеними в реєстраційній картці </a:t>
            </a:r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16688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-161470" y="-254042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/>
          <p:cNvSpPr/>
          <p:nvPr/>
        </p:nvSpPr>
        <p:spPr>
          <a:xfrm>
            <a:off x="-3517219" y="7937"/>
            <a:ext cx="6858002" cy="6858000"/>
          </a:xfrm>
          <a:prstGeom prst="arc">
            <a:avLst>
              <a:gd name="adj1" fmla="val 16200000"/>
              <a:gd name="adj2" fmla="val 5370932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3347864" y="1772816"/>
            <a:ext cx="5643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Заяву від особи, яка реєструється,  на ім’я голови регламентної комісії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3419872" y="2924944"/>
            <a:ext cx="5724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uk-UA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uk-UA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Документ , </a:t>
            </a:r>
            <a:r>
              <a:rPr lang="ru-RU" altLang="uk-UA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altLang="uk-UA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підтверджує</a:t>
            </a:r>
            <a:r>
              <a:rPr lang="ru-RU" altLang="uk-UA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причину </a:t>
            </a:r>
            <a:r>
              <a:rPr lang="ru-RU" altLang="uk-UA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відсутності</a:t>
            </a:r>
            <a:r>
              <a:rPr lang="ru-RU" altLang="uk-UA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паспортного документа</a:t>
            </a:r>
            <a:endParaRPr lang="ru-RU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3419872" y="4365104"/>
            <a:ext cx="5329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altLang="uk-UA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altLang="uk-UA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Клопотання від закладу освіти для розгляду регламентною комісією</a:t>
            </a:r>
            <a:endParaRPr lang="ru-RU" altLang="uk-UA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87824" y="1844824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03848" y="2996952"/>
            <a:ext cx="311727" cy="311727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131840" y="4437112"/>
            <a:ext cx="311727" cy="311727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524000" y="1905000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3129150" y="3314700"/>
            <a:ext cx="6246420" cy="228600"/>
            <a:chOff x="-3200400" y="3314700"/>
            <a:chExt cx="6246420" cy="228600"/>
          </a:xfrm>
        </p:grpSpPr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solidFill>
              <a:srgbClr val="FF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75656" y="-243408"/>
            <a:ext cx="7776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Увага! </a:t>
            </a:r>
            <a:r>
              <a:rPr lang="uk-UA" sz="2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 </a:t>
            </a:r>
            <a:r>
              <a:rPr lang="uk-UA" sz="2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особа, яка складатиме </a:t>
            </a:r>
            <a:r>
              <a:rPr lang="uk-UA" sz="2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ДПА у формі </a:t>
            </a:r>
            <a:r>
              <a:rPr lang="uk-UA" sz="2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ЗНО,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замість паспорта </a:t>
            </a:r>
            <a:r>
              <a:rPr lang="uk-UA" sz="2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громадянина України </a:t>
            </a:r>
            <a:r>
              <a:rPr lang="uk-UA" sz="2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надала </a:t>
            </a:r>
            <a:r>
              <a:rPr lang="uk-UA" sz="2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копію свідоцтва про </a:t>
            </a:r>
            <a:r>
              <a:rPr lang="uk-UA" sz="2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народження, необхідно до комплекту реєстраційних документів додати:</a:t>
            </a:r>
            <a:endParaRPr lang="ru-RU" sz="20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8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иколай.НИКОЛАЙ-ПК\Documents\ramka-photoshop-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25400"/>
            <a:ext cx="9194800" cy="690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488832" cy="864096"/>
          </a:xfrm>
        </p:spPr>
        <p:txBody>
          <a:bodyPr/>
          <a:lstStyle/>
          <a:p>
            <a:r>
              <a:rPr lang="uk-UA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Увага! </a:t>
            </a:r>
            <a:endParaRPr lang="uk-UA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75305486"/>
              </p:ext>
            </p:extLst>
          </p:nvPr>
        </p:nvGraphicFramePr>
        <p:xfrm>
          <a:off x="467544" y="1340768"/>
          <a:ext cx="7920880" cy="3492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7481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70473D-AB02-4A38-B0C9-BA039F8DC1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8B70473D-AB02-4A38-B0C9-BA039F8DC1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8B70473D-AB02-4A38-B0C9-BA039F8DC1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8B70473D-AB02-4A38-B0C9-BA039F8DC1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A51691-3326-4C1B-A81F-712EC1E92D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0AA51691-3326-4C1B-A81F-712EC1E92D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0AA51691-3326-4C1B-A81F-712EC1E92D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0AA51691-3326-4C1B-A81F-712EC1E92D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0" y="-254042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/>
          <p:cNvSpPr/>
          <p:nvPr/>
        </p:nvSpPr>
        <p:spPr>
          <a:xfrm>
            <a:off x="-2700808" y="-7937"/>
            <a:ext cx="5136891" cy="6865937"/>
          </a:xfrm>
          <a:prstGeom prst="arc">
            <a:avLst>
              <a:gd name="adj1" fmla="val 16200000"/>
              <a:gd name="adj2" fmla="val 5370932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524000" y="1905000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3129150" y="3314700"/>
            <a:ext cx="6246420" cy="228600"/>
            <a:chOff x="-3200400" y="3314700"/>
            <a:chExt cx="6246420" cy="228600"/>
          </a:xfrm>
        </p:grpSpPr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solidFill>
              <a:srgbClr val="FF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75656" y="-243408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Унесення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змін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реєстраційних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даних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11760" y="764704"/>
            <a:ext cx="633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</a:rPr>
              <a:t>Учасник</a:t>
            </a:r>
            <a:r>
              <a:rPr lang="ru-RU" b="1" dirty="0" smtClean="0"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</a:rPr>
              <a:t>зовнішнього</a:t>
            </a:r>
            <a:r>
              <a:rPr lang="ru-RU" b="1" dirty="0" smtClean="0"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</a:rPr>
              <a:t>оцінювання</a:t>
            </a:r>
            <a:r>
              <a:rPr lang="ru-RU" b="1" dirty="0" smtClean="0"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</a:rPr>
              <a:t>може</a:t>
            </a:r>
            <a:r>
              <a:rPr lang="ru-RU" b="1" dirty="0" smtClean="0">
                <a:latin typeface="Times New Roman" panose="02020603050405020304" pitchFamily="18" charset="0"/>
              </a:rPr>
              <a:t> внести </a:t>
            </a:r>
            <a:r>
              <a:rPr lang="ru-RU" b="1" dirty="0" err="1" smtClean="0">
                <a:latin typeface="Times New Roman" panose="02020603050405020304" pitchFamily="18" charset="0"/>
              </a:rPr>
              <a:t>зміни</a:t>
            </a:r>
            <a:r>
              <a:rPr lang="ru-RU" b="1" dirty="0" smtClean="0">
                <a:latin typeface="Times New Roman" panose="02020603050405020304" pitchFamily="18" charset="0"/>
              </a:rPr>
              <a:t> до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</a:rPr>
              <a:t>реєстраційних</a:t>
            </a:r>
            <a:r>
              <a:rPr lang="ru-RU" b="1" dirty="0" smtClean="0"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</a:rPr>
              <a:t>даних</a:t>
            </a:r>
            <a:r>
              <a:rPr lang="ru-RU" b="1" dirty="0" smtClean="0">
                <a:latin typeface="Times New Roman" panose="02020603050405020304" pitchFamily="18" charset="0"/>
              </a:rPr>
              <a:t>, </a:t>
            </a:r>
            <a:r>
              <a:rPr lang="ru-RU" b="1" dirty="0" err="1" smtClean="0">
                <a:latin typeface="Times New Roman" panose="02020603050405020304" pitchFamily="18" charset="0"/>
              </a:rPr>
              <a:t>здійснивши</a:t>
            </a:r>
            <a:r>
              <a:rPr lang="ru-RU" b="1" dirty="0" smtClean="0"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</a:rPr>
              <a:t>перереєстрацію</a:t>
            </a:r>
            <a:r>
              <a:rPr lang="ru-RU" b="1" dirty="0" smtClean="0">
                <a:latin typeface="Times New Roman" panose="02020603050405020304" pitchFamily="18" charset="0"/>
              </a:rPr>
              <a:t>. </a:t>
            </a:r>
            <a:r>
              <a:rPr lang="ru-RU" b="1" dirty="0" err="1" smtClean="0">
                <a:latin typeface="Times New Roman" panose="02020603050405020304" pitchFamily="18" charset="0"/>
              </a:rPr>
              <a:t>Перереєстрація</a:t>
            </a:r>
            <a:r>
              <a:rPr lang="ru-RU" b="1" dirty="0" smtClean="0"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</a:rPr>
              <a:t>здійснюється</a:t>
            </a:r>
            <a:r>
              <a:rPr lang="ru-RU" b="1" dirty="0" smtClean="0">
                <a:latin typeface="Times New Roman" panose="02020603050405020304" pitchFamily="18" charset="0"/>
              </a:rPr>
              <a:t> в межах часу, </a:t>
            </a:r>
            <a:r>
              <a:rPr lang="ru-RU" b="1" dirty="0" err="1" smtClean="0">
                <a:latin typeface="Times New Roman" panose="02020603050405020304" pitchFamily="18" charset="0"/>
              </a:rPr>
              <a:t>відведеного</a:t>
            </a:r>
            <a:r>
              <a:rPr lang="ru-RU" b="1" dirty="0" smtClean="0">
                <a:latin typeface="Times New Roman" panose="02020603050405020304" pitchFamily="18" charset="0"/>
              </a:rPr>
              <a:t> для </a:t>
            </a:r>
            <a:r>
              <a:rPr lang="ru-RU" b="1" dirty="0" err="1" smtClean="0">
                <a:latin typeface="Times New Roman" panose="02020603050405020304" pitchFamily="18" charset="0"/>
              </a:rPr>
              <a:t>реєстрації</a:t>
            </a:r>
            <a:r>
              <a:rPr lang="ru-RU" b="1" dirty="0" smtClean="0">
                <a:latin typeface="Times New Roman" panose="02020603050405020304" pitchFamily="18" charset="0"/>
              </a:rPr>
              <a:t> та </a:t>
            </a:r>
            <a:r>
              <a:rPr lang="ru-RU" b="1" dirty="0" err="1" smtClean="0">
                <a:latin typeface="Times New Roman" panose="02020603050405020304" pitchFamily="18" charset="0"/>
              </a:rPr>
              <a:t>перереєстрації</a:t>
            </a:r>
            <a:r>
              <a:rPr lang="ru-RU" b="1" dirty="0" smtClean="0">
                <a:latin typeface="Times New Roman" panose="02020603050405020304" pitchFamily="18" charset="0"/>
              </a:rPr>
              <a:t>. Для </a:t>
            </a:r>
            <a:r>
              <a:rPr lang="ru-RU" b="1" dirty="0" err="1" smtClean="0">
                <a:latin typeface="Times New Roman" panose="02020603050405020304" pitchFamily="18" charset="0"/>
              </a:rPr>
              <a:t>цього</a:t>
            </a:r>
            <a:r>
              <a:rPr lang="ru-RU" b="1" dirty="0" smtClean="0"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</a:rPr>
              <a:t>необхідно</a:t>
            </a:r>
            <a:r>
              <a:rPr lang="ru-RU" b="1" dirty="0" smtClean="0">
                <a:latin typeface="Times New Roman" panose="02020603050405020304" pitchFamily="18" charset="0"/>
              </a:rPr>
              <a:t>:</a:t>
            </a:r>
            <a:endParaRPr lang="ru-RU" b="1" dirty="0">
              <a:latin typeface="Times New Roman" panose="02020603050405020304" pitchFamily="18" charset="0"/>
            </a:endParaRPr>
          </a:p>
        </p:txBody>
      </p:sp>
      <p:sp>
        <p:nvSpPr>
          <p:cNvPr id="17" name="Oval 14"/>
          <p:cNvSpPr/>
          <p:nvPr/>
        </p:nvSpPr>
        <p:spPr>
          <a:xfrm>
            <a:off x="2339752" y="2204864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99792" y="2132856"/>
            <a:ext cx="6444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</a:rPr>
              <a:t>Внести </a:t>
            </a:r>
            <a:r>
              <a:rPr lang="ru-RU" sz="2000" dirty="0" err="1" smtClean="0">
                <a:latin typeface="Times New Roman" panose="02020603050405020304" pitchFamily="18" charset="0"/>
              </a:rPr>
              <a:t>зміни</a:t>
            </a:r>
            <a:r>
              <a:rPr lang="ru-RU" sz="2000" dirty="0" smtClean="0">
                <a:latin typeface="Times New Roman" panose="02020603050405020304" pitchFamily="18" charset="0"/>
              </a:rPr>
              <a:t> до </a:t>
            </a:r>
            <a:r>
              <a:rPr lang="ru-RU" sz="2000" dirty="0" err="1" smtClean="0">
                <a:latin typeface="Times New Roman" panose="02020603050405020304" pitchFamily="18" charset="0"/>
              </a:rPr>
              <a:t>реєстраційних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</a:rPr>
              <a:t>даних</a:t>
            </a:r>
            <a:r>
              <a:rPr lang="ru-RU" sz="2000" dirty="0" smtClean="0">
                <a:latin typeface="Times New Roman" panose="02020603050405020304" pitchFamily="18" charset="0"/>
              </a:rPr>
              <a:t> за </a:t>
            </a:r>
            <a:r>
              <a:rPr lang="ru-RU" sz="2000" dirty="0" err="1" smtClean="0">
                <a:latin typeface="Times New Roman" panose="02020603050405020304" pitchFamily="18" charset="0"/>
              </a:rPr>
              <a:t>допомогою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</a:rPr>
              <a:t>спеціального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</a:rPr>
              <a:t>сервісу</a:t>
            </a:r>
            <a:r>
              <a:rPr lang="ru-RU" sz="2000" dirty="0" smtClean="0">
                <a:latin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</a:rPr>
              <a:t>розміщеного</a:t>
            </a:r>
            <a:r>
              <a:rPr lang="ru-RU" sz="2000" dirty="0" smtClean="0">
                <a:latin typeface="Times New Roman" panose="02020603050405020304" pitchFamily="18" charset="0"/>
              </a:rPr>
              <a:t> на </a:t>
            </a:r>
            <a:r>
              <a:rPr lang="ru-RU" sz="2000" dirty="0" err="1" smtClean="0">
                <a:latin typeface="Times New Roman" panose="02020603050405020304" pitchFamily="18" charset="0"/>
              </a:rPr>
              <a:t>веб-сайті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</a:rPr>
              <a:t>Українського</a:t>
            </a:r>
            <a:r>
              <a:rPr lang="ru-RU" sz="2000" dirty="0" smtClean="0">
                <a:latin typeface="Times New Roman" panose="02020603050405020304" pitchFamily="18" charset="0"/>
              </a:rPr>
              <a:t> центру</a:t>
            </a:r>
          </a:p>
          <a:p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</a:rPr>
              <a:t>Сформувати</a:t>
            </a:r>
            <a:r>
              <a:rPr lang="ru-RU" sz="2000" dirty="0" smtClean="0">
                <a:latin typeface="Times New Roman" panose="02020603050405020304" pitchFamily="18" charset="0"/>
              </a:rPr>
              <a:t> та </a:t>
            </a:r>
            <a:r>
              <a:rPr lang="ru-RU" sz="2000" dirty="0" err="1" smtClean="0">
                <a:latin typeface="Times New Roman" panose="02020603050405020304" pitchFamily="18" charset="0"/>
              </a:rPr>
              <a:t>оформити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</a:rPr>
              <a:t>нову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</a:rPr>
              <a:t>реєстраційну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</a:rPr>
              <a:t>картку</a:t>
            </a:r>
            <a:endParaRPr lang="ru-RU" sz="2000" dirty="0" smtClean="0">
              <a:latin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latin typeface="Times New Roman" panose="02020603050405020304" pitchFamily="18" charset="0"/>
              </a:rPr>
              <a:t>Повторно </a:t>
            </a:r>
            <a:r>
              <a:rPr lang="ru-RU" sz="2000" dirty="0" err="1" smtClean="0">
                <a:latin typeface="Times New Roman" panose="02020603050405020304" pitchFamily="18" charset="0"/>
              </a:rPr>
              <a:t>сформувати</a:t>
            </a:r>
            <a:r>
              <a:rPr lang="ru-RU" sz="2000" dirty="0" smtClean="0">
                <a:latin typeface="Times New Roman" panose="02020603050405020304" pitchFamily="18" charset="0"/>
              </a:rPr>
              <a:t> комплект </a:t>
            </a:r>
            <a:r>
              <a:rPr lang="ru-RU" sz="2000" dirty="0" err="1" smtClean="0">
                <a:latin typeface="Times New Roman" panose="02020603050405020304" pitchFamily="18" charset="0"/>
              </a:rPr>
              <a:t>реєстраційних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</a:rPr>
              <a:t>документів</a:t>
            </a:r>
            <a:r>
              <a:rPr lang="ru-RU" sz="2000" dirty="0" smtClean="0">
                <a:latin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</a:rPr>
              <a:t>що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</a:rPr>
              <a:t>має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</a:rPr>
              <a:t>містити</a:t>
            </a:r>
            <a:r>
              <a:rPr lang="ru-RU" sz="2000" dirty="0" smtClean="0">
                <a:latin typeface="Times New Roman" panose="02020603050405020304" pitchFamily="18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</a:rPr>
              <a:t>нову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</a:rPr>
              <a:t>реєстраційну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</a:rPr>
              <a:t>картку</a:t>
            </a:r>
            <a:r>
              <a:rPr lang="ru-RU" sz="2000" dirty="0" smtClean="0">
                <a:latin typeface="Times New Roman" panose="02020603050405020304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</a:rPr>
              <a:t>отриманий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</a:rPr>
              <a:t>раніше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</a:rPr>
              <a:t>Сертифікат</a:t>
            </a:r>
            <a:r>
              <a:rPr lang="ru-RU" sz="2000" dirty="0" smtClean="0">
                <a:latin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</a:rPr>
              <a:t>що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</a:rPr>
              <a:t>анулюється</a:t>
            </a:r>
            <a:r>
              <a:rPr lang="ru-RU" sz="2000" dirty="0" smtClean="0">
                <a:latin typeface="Times New Roman" panose="02020603050405020304" pitchFamily="18" charset="0"/>
              </a:rPr>
              <a:t> (особи, </a:t>
            </a:r>
            <a:r>
              <a:rPr lang="ru-RU" sz="2000" dirty="0" err="1" smtClean="0">
                <a:latin typeface="Times New Roman" panose="02020603050405020304" pitchFamily="18" charset="0"/>
              </a:rPr>
              <a:t>які</a:t>
            </a:r>
            <a:r>
              <a:rPr lang="ru-RU" sz="2000" dirty="0" smtClean="0">
                <a:latin typeface="Times New Roman" panose="02020603050405020304" pitchFamily="18" charset="0"/>
              </a:rPr>
              <a:t> подавали </a:t>
            </a:r>
            <a:r>
              <a:rPr lang="ru-RU" sz="2000" dirty="0" err="1" smtClean="0">
                <a:latin typeface="Times New Roman" panose="02020603050405020304" pitchFamily="18" charset="0"/>
              </a:rPr>
              <a:t>документи</a:t>
            </a:r>
            <a:r>
              <a:rPr lang="ru-RU" sz="2000" dirty="0" smtClean="0">
                <a:latin typeface="Times New Roman" panose="02020603050405020304" pitchFamily="18" charset="0"/>
              </a:rPr>
              <a:t> за </a:t>
            </a:r>
            <a:r>
              <a:rPr lang="ru-RU" sz="2000" dirty="0" err="1" smtClean="0">
                <a:latin typeface="Times New Roman" panose="02020603050405020304" pitchFamily="18" charset="0"/>
              </a:rPr>
              <a:t>допомогою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</a:rPr>
              <a:t>електронної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</a:rPr>
              <a:t>пошти</a:t>
            </a:r>
            <a:r>
              <a:rPr lang="ru-RU" sz="2000" dirty="0" smtClean="0">
                <a:latin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</a:rPr>
              <a:t>надсилають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</a:rPr>
              <a:t>копію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</a:rPr>
              <a:t>Сертифіката</a:t>
            </a:r>
            <a:r>
              <a:rPr lang="ru-RU" sz="2000" dirty="0" smtClean="0">
                <a:latin typeface="Times New Roman" panose="02020603050405020304" pitchFamily="18" charset="0"/>
              </a:rPr>
              <a:t>);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err="1" smtClean="0">
                <a:latin typeface="Times New Roman" panose="02020603050405020304" pitchFamily="18" charset="0"/>
              </a:rPr>
              <a:t>інші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</a:rPr>
              <a:t>документи</a:t>
            </a:r>
            <a:r>
              <a:rPr lang="ru-RU" sz="2000" dirty="0" smtClean="0">
                <a:latin typeface="Times New Roman" panose="02020603050405020304" pitchFamily="18" charset="0"/>
              </a:rPr>
              <a:t> (</a:t>
            </a:r>
            <a:r>
              <a:rPr lang="ru-RU" sz="2000" dirty="0" err="1" smtClean="0">
                <a:latin typeface="Times New Roman" panose="02020603050405020304" pitchFamily="18" charset="0"/>
              </a:rPr>
              <a:t>копія</a:t>
            </a:r>
            <a:r>
              <a:rPr lang="ru-RU" sz="2000" dirty="0" smtClean="0">
                <a:latin typeface="Times New Roman" panose="02020603050405020304" pitchFamily="18" charset="0"/>
              </a:rPr>
              <a:t> паспорта </a:t>
            </a:r>
            <a:r>
              <a:rPr lang="ru-RU" sz="2000" dirty="0" err="1" smtClean="0">
                <a:latin typeface="Times New Roman" panose="02020603050405020304" pitchFamily="18" charset="0"/>
              </a:rPr>
              <a:t>громадянина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</a:rPr>
              <a:t>України</a:t>
            </a:r>
            <a:r>
              <a:rPr lang="ru-RU" sz="2000" dirty="0" smtClean="0">
                <a:latin typeface="Times New Roman" panose="02020603050405020304" pitchFamily="18" charset="0"/>
              </a:rPr>
              <a:t>).</a:t>
            </a:r>
            <a:endParaRPr lang="ru-RU" sz="2000" dirty="0"/>
          </a:p>
        </p:txBody>
      </p:sp>
      <p:sp>
        <p:nvSpPr>
          <p:cNvPr id="18" name="Oval 14"/>
          <p:cNvSpPr/>
          <p:nvPr/>
        </p:nvSpPr>
        <p:spPr>
          <a:xfrm>
            <a:off x="2339752" y="4077072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Oval 14"/>
          <p:cNvSpPr/>
          <p:nvPr/>
        </p:nvSpPr>
        <p:spPr>
          <a:xfrm>
            <a:off x="2411760" y="3356992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0" y="-254042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/>
          <p:cNvSpPr/>
          <p:nvPr/>
        </p:nvSpPr>
        <p:spPr>
          <a:xfrm>
            <a:off x="-2700808" y="-7937"/>
            <a:ext cx="5136891" cy="6865937"/>
          </a:xfrm>
          <a:prstGeom prst="arc">
            <a:avLst>
              <a:gd name="adj1" fmla="val 16200000"/>
              <a:gd name="adj2" fmla="val 5370932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524000" y="1905000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3129150" y="3314700"/>
            <a:ext cx="6246420" cy="228600"/>
            <a:chOff x="-3200400" y="3314700"/>
            <a:chExt cx="6246420" cy="228600"/>
          </a:xfrm>
        </p:grpSpPr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solidFill>
              <a:srgbClr val="FF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11760" y="0"/>
            <a:ext cx="63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Особа, якій відмовлено в реєстрації або перереєстрації, має: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4"/>
          <p:cNvSpPr/>
          <p:nvPr/>
        </p:nvSpPr>
        <p:spPr>
          <a:xfrm>
            <a:off x="2195736" y="1700808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55776" y="1700808"/>
            <a:ext cx="576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Times New Roman" panose="02020603050405020304" pitchFamily="18" charset="0"/>
              </a:rPr>
              <a:t>сформувати нову реєстраційну картку</a:t>
            </a:r>
            <a:endParaRPr lang="ru-RU" sz="2000" dirty="0">
              <a:latin typeface="Times New Roman" panose="02020603050405020304" pitchFamily="18" charset="0"/>
            </a:endParaRPr>
          </a:p>
        </p:txBody>
      </p:sp>
      <p:sp>
        <p:nvSpPr>
          <p:cNvPr id="20" name="Oval 14"/>
          <p:cNvSpPr/>
          <p:nvPr/>
        </p:nvSpPr>
        <p:spPr>
          <a:xfrm>
            <a:off x="2339752" y="2492896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Oval 14"/>
          <p:cNvSpPr/>
          <p:nvPr/>
        </p:nvSpPr>
        <p:spPr>
          <a:xfrm>
            <a:off x="2339752" y="4293096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771800" y="2420888"/>
            <a:ext cx="561662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Times New Roman" panose="02020603050405020304" pitchFamily="18" charset="0"/>
              </a:rPr>
              <a:t>усунути причини, що стали підставою для прийняття рішення про відмову в реєстрації або перереєстрації, </a:t>
            </a:r>
            <a:r>
              <a:rPr lang="uk-UA" sz="2000" dirty="0">
                <a:latin typeface="Times New Roman" panose="02020603050405020304" pitchFamily="18" charset="0"/>
              </a:rPr>
              <a:t>і надати необхідні </a:t>
            </a:r>
            <a:r>
              <a:rPr lang="uk-UA" sz="2000" dirty="0" smtClean="0">
                <a:latin typeface="Times New Roman" panose="02020603050405020304" pitchFamily="18" charset="0"/>
              </a:rPr>
              <a:t>документи</a:t>
            </a:r>
            <a:r>
              <a:rPr lang="uk-UA" sz="2000" dirty="0">
                <a:latin typeface="Times New Roman" panose="02020603050405020304" pitchFamily="18" charset="0"/>
              </a:rPr>
              <a:t> відповідальному за формування комплектів реєстраційних документів</a:t>
            </a:r>
            <a:endParaRPr lang="ru-RU" sz="2000" dirty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2771800" y="4221088"/>
            <a:ext cx="59766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Times New Roman" panose="02020603050405020304" pitchFamily="18" charset="0"/>
              </a:rPr>
              <a:t>відповідальний </a:t>
            </a:r>
            <a:r>
              <a:rPr lang="uk-UA" sz="2000" dirty="0">
                <a:latin typeface="Times New Roman" panose="02020603050405020304" pitchFamily="18" charset="0"/>
              </a:rPr>
              <a:t>за формування комплектів реєстраційних документів </a:t>
            </a:r>
            <a:r>
              <a:rPr lang="uk-UA" sz="2000" dirty="0" smtClean="0">
                <a:latin typeface="Times New Roman" panose="02020603050405020304" pitchFamily="18" charset="0"/>
              </a:rPr>
              <a:t>надсилає до завершення строку, відведеного для перереєстрації (дата визначається за відтиском штемпеля відправлення на поштовому конверті</a:t>
            </a:r>
            <a:r>
              <a:rPr lang="uk-UA" sz="2000" dirty="0" smtClean="0">
                <a:latin typeface="Times New Roman" panose="02020603050405020304" pitchFamily="18" charset="0"/>
              </a:rPr>
              <a:t>), </a:t>
            </a:r>
            <a:r>
              <a:rPr lang="uk-UA" sz="2000" dirty="0" smtClean="0">
                <a:latin typeface="Times New Roman" panose="02020603050405020304" pitchFamily="18" charset="0"/>
              </a:rPr>
              <a:t>до регіонального центру сформований комплект реєстраційних документів </a:t>
            </a:r>
            <a:endParaRPr lang="ru-RU" sz="2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8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-161470" y="-254042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/>
          <p:cNvSpPr/>
          <p:nvPr/>
        </p:nvSpPr>
        <p:spPr>
          <a:xfrm>
            <a:off x="-3204864" y="0"/>
            <a:ext cx="6072995" cy="6858000"/>
          </a:xfrm>
          <a:prstGeom prst="arc">
            <a:avLst>
              <a:gd name="adj1" fmla="val 16200000"/>
              <a:gd name="adj2" fmla="val 5370932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3059831" y="1556792"/>
            <a:ext cx="593108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час основного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періоду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реєстрації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перереєстрації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) подати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документи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участі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додатковій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сесії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право особи,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пройти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зовнішнє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оцінювання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основної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сесії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зв’язку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зовнішнього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оцінювання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навчаються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за кордоном;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За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релігійними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переконаннями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взяти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участь 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основній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сесії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зовнішнього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оцінювання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окремих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предметів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проводиться 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певні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дні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Обрали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проходження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зовнішнього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оцінювання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два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предмети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тестування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проводиться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основної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сесії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один день;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Вказали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необхідність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особливих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спеціальних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умов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проходження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зовнішнього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оцінювання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забезпечені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додаткової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сесії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основної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сесії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зовнішнього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оцінювання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окремих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предметів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братимуть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участь 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міжнародних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всеукраїнських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заходах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змаганнях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конкурсах,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олімпіадах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включених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офіційних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Міністерства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науки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Міністерства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Міністерства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молоді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та спорту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складатимуть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державні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іспити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перебуватимуть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за кордоном,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підтверджується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відповідними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документами.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555776" y="1556792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524000" y="1905000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3129150" y="3314700"/>
            <a:ext cx="6246420" cy="228600"/>
            <a:chOff x="-3200400" y="3314700"/>
            <a:chExt cx="6246420" cy="228600"/>
          </a:xfrm>
        </p:grpSpPr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solidFill>
              <a:srgbClr val="FF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75656" y="-243408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Додаткова сесія:</a:t>
            </a:r>
            <a:endParaRPr lang="ru-RU" sz="20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339752" y="116632"/>
            <a:ext cx="66247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Подання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заяв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відповідних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документів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участі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додатковій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сесії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зовнішнього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оцінювання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здійснюється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основний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реєстрації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перереєстрації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додатковий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реєстрації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п’яти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робочих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днів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дня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основної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сесії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зовнішнього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оцінювання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певного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навчального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предмета через заклад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14"/>
          <p:cNvSpPr/>
          <p:nvPr/>
        </p:nvSpPr>
        <p:spPr>
          <a:xfrm>
            <a:off x="2771800" y="2708920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Oval 14"/>
          <p:cNvSpPr/>
          <p:nvPr/>
        </p:nvSpPr>
        <p:spPr>
          <a:xfrm>
            <a:off x="2771800" y="3212976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Oval 14"/>
          <p:cNvSpPr/>
          <p:nvPr/>
        </p:nvSpPr>
        <p:spPr>
          <a:xfrm>
            <a:off x="2771800" y="3861048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Oval 14"/>
          <p:cNvSpPr/>
          <p:nvPr/>
        </p:nvSpPr>
        <p:spPr>
          <a:xfrm>
            <a:off x="2627784" y="4509120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Oval 14"/>
          <p:cNvSpPr/>
          <p:nvPr/>
        </p:nvSpPr>
        <p:spPr>
          <a:xfrm>
            <a:off x="2411760" y="5157192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-161470" y="-254042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/>
          <p:cNvSpPr/>
          <p:nvPr/>
        </p:nvSpPr>
        <p:spPr>
          <a:xfrm>
            <a:off x="-3517219" y="7937"/>
            <a:ext cx="6858002" cy="6858000"/>
          </a:xfrm>
          <a:prstGeom prst="arc">
            <a:avLst>
              <a:gd name="adj1" fmla="val 16200000"/>
              <a:gd name="adj2" fmla="val 5370932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3275856" y="548680"/>
            <a:ext cx="56430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 межах часу,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відведеного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додаткового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періоду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реєстрації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(03.05-21.05.2018р.), подати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документи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участі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додатковій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сесії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особи,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83768" y="692696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524000" y="1905000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3129150" y="3314700"/>
            <a:ext cx="6246420" cy="228600"/>
            <a:chOff x="-3200400" y="3314700"/>
            <a:chExt cx="6246420" cy="228600"/>
          </a:xfrm>
        </p:grpSpPr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solidFill>
              <a:srgbClr val="FF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75656" y="0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Додаткова сесія:</a:t>
            </a:r>
            <a:endParaRPr lang="ru-RU" sz="20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47864" y="1844824"/>
            <a:ext cx="57961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рішенням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судів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перебувають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установах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виконання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покарань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слідчих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ізоляторах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Брали участь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антитерористичній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операції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належать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категорії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неконтрольованих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територій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 не </a:t>
            </a:r>
          </a:p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зареєструвалися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участі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зовнішньому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оцінюванні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основний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Мають складати державну підсумкову атестацію у формі </a:t>
            </a:r>
          </a:p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зовнішнього оцінювання, але через поважні причини не </a:t>
            </a:r>
          </a:p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змогли зареєструватися в основний період реєстрації (для</a:t>
            </a:r>
          </a:p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участі в додатковій сесії з навчальних предметів, з яких їм</a:t>
            </a:r>
          </a:p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будуть зараховані результати зовнішнього оцінювання</a:t>
            </a:r>
          </a:p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як оцінки за державну підсумкову атестацію)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4"/>
          <p:cNvSpPr/>
          <p:nvPr/>
        </p:nvSpPr>
        <p:spPr>
          <a:xfrm>
            <a:off x="3131840" y="2636912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Oval 14"/>
          <p:cNvSpPr/>
          <p:nvPr/>
        </p:nvSpPr>
        <p:spPr>
          <a:xfrm>
            <a:off x="3059832" y="1844824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Oval 14"/>
          <p:cNvSpPr/>
          <p:nvPr/>
        </p:nvSpPr>
        <p:spPr>
          <a:xfrm>
            <a:off x="3059832" y="4077072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-161470" y="-254042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/>
          <p:cNvSpPr/>
          <p:nvPr/>
        </p:nvSpPr>
        <p:spPr>
          <a:xfrm>
            <a:off x="-3348880" y="0"/>
            <a:ext cx="6361027" cy="6858000"/>
          </a:xfrm>
          <a:prstGeom prst="arc">
            <a:avLst>
              <a:gd name="adj1" fmla="val 16200000"/>
              <a:gd name="adj2" fmla="val 5370932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2771800" y="548680"/>
            <a:ext cx="63721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п’яти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робочих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днів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дня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основної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сесії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зовнішнього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оцінювання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певного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навчального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предмета (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урахуванням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дня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)подати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заяву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участі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додатковій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сесії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учасники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зовнішнього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оцінювання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11760" y="548680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524000" y="1905000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3129150" y="3314700"/>
            <a:ext cx="6246420" cy="228600"/>
            <a:chOff x="-3200400" y="3314700"/>
            <a:chExt cx="6246420" cy="228600"/>
          </a:xfrm>
        </p:grpSpPr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solidFill>
              <a:srgbClr val="FF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75656" y="0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Додаткова сесія:</a:t>
            </a:r>
            <a:endParaRPr lang="ru-RU" sz="20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31840" y="1844824"/>
            <a:ext cx="6144761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Не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змогли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взяти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участь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основній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сесії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зовнішнього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оцінювання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через причини,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залежали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волі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особи, яка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проходить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зовнішнє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оцінювання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та 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вона не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вплинути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У день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зовнішнього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оцінювання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відповідного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навчального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предмета брали участь 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міжнародних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всеукраїнських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заходах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змаганнях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конкурсах,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олімпіадах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включених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офіційних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Міністерства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науки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Міністерства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Міністерства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молоді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 спорту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прямували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до/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місць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підтверджено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відповідними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документами;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Брали участь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основній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сесії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зовнішнього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оцінювання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але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стосовно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них допущено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порушення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процедури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зовнішнього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оцінювання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Брали участь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основній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сесії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зовнішнього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оцінювання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але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змогли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завершити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виконання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сертифікаційної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певного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навчального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предмета 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зв’язку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різким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погіршенням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стану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здоров’я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виникненням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пункті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зовнішнього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оцінювання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обставин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могли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становити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загрозу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здоров’я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учасників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зовнішнього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оцінювання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Oval 14"/>
          <p:cNvSpPr/>
          <p:nvPr/>
        </p:nvSpPr>
        <p:spPr>
          <a:xfrm>
            <a:off x="2483768" y="5085184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Oval 14"/>
          <p:cNvSpPr/>
          <p:nvPr/>
        </p:nvSpPr>
        <p:spPr>
          <a:xfrm>
            <a:off x="2771800" y="4293096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Oval 14"/>
          <p:cNvSpPr/>
          <p:nvPr/>
        </p:nvSpPr>
        <p:spPr>
          <a:xfrm>
            <a:off x="2843808" y="2636912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Oval 14"/>
          <p:cNvSpPr/>
          <p:nvPr/>
        </p:nvSpPr>
        <p:spPr>
          <a:xfrm>
            <a:off x="2699792" y="1916832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-161470" y="-254042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/>
          <p:cNvSpPr/>
          <p:nvPr/>
        </p:nvSpPr>
        <p:spPr>
          <a:xfrm>
            <a:off x="-3517219" y="7937"/>
            <a:ext cx="6858002" cy="6858000"/>
          </a:xfrm>
          <a:prstGeom prst="arc">
            <a:avLst>
              <a:gd name="adj1" fmla="val 16200000"/>
              <a:gd name="adj2" fmla="val 5370932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3059832" y="980728"/>
            <a:ext cx="5643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4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 учасників, які створили реєстраційну картку 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3419872" y="1916832"/>
            <a:ext cx="57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Перелік учасників, яким виготовлений Сертифікат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3563888" y="2924944"/>
            <a:ext cx="5329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alt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alt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alt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Перелік учасників, яким відмовлено в реєстрації </a:t>
            </a:r>
            <a:endParaRPr lang="ru-RU" altLang="uk-UA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3563888" y="3789040"/>
            <a:ext cx="571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uk-UA" alt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Назви закладів освіти (пунктів проведення ЗНО), де учасники будуть складати ДПА у формі ЗНО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627784" y="1124744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131840" y="2060848"/>
            <a:ext cx="311727" cy="311727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275856" y="2996952"/>
            <a:ext cx="311727" cy="311727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75856" y="3861048"/>
            <a:ext cx="311727" cy="31172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524000" y="1905000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3129150" y="3314700"/>
            <a:ext cx="6246420" cy="228600"/>
            <a:chOff x="-3200400" y="3314700"/>
            <a:chExt cx="6246420" cy="228600"/>
          </a:xfrm>
        </p:grpSpPr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solidFill>
              <a:srgbClr val="FF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75656" y="-243408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 контролю за станом та перебігом реєстрації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14"/>
          <p:cNvSpPr/>
          <p:nvPr/>
        </p:nvSpPr>
        <p:spPr>
          <a:xfrm>
            <a:off x="2771800" y="5085184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03848" y="5013176"/>
            <a:ext cx="561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Інформація щодо апеляційних заяв учасників  </a:t>
            </a:r>
            <a:endParaRPr lang="ru-RU" alt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val 15"/>
          <p:cNvSpPr/>
          <p:nvPr/>
        </p:nvSpPr>
        <p:spPr>
          <a:xfrm>
            <a:off x="2339752" y="5805264"/>
            <a:ext cx="311727" cy="311727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843808" y="5805264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Відомості з результатами ДПА </a:t>
            </a:r>
            <a:endParaRPr lang="ru-RU" alt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548680"/>
            <a:ext cx="65555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сторінці</a:t>
            </a:r>
            <a:r>
              <a:rPr lang="uk-UA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Керівникам закладів освіти </a:t>
            </a:r>
            <a:r>
              <a:rPr lang="uk-UA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міститься:</a:t>
            </a:r>
            <a:r>
              <a:rPr lang="uk-UA" sz="2000" b="1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9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Реєстрація на ЗНО-2018 буде доступна на сайті УЦОЯО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testportal.gov.ua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 fontAlgn="auto">
              <a:spcAft>
                <a:spcPts val="0"/>
              </a:spcAft>
            </a:pP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06 лютого 2018 року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04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 descr="C:\Users\Николай\Documents\ЗНО-2017 Осн. сесія Історія України\Гиф анимация Море на закате_files\image_86120715174103989187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56"/>
            <a:ext cx="9144001" cy="690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Николай.НИКОЛАЙ-ПК\Documents\Програма семінару 08.11.16\tiger-130088366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803750" cy="35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395536" y="2996952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У кожному закладі загальної середньої освіти та закладі професійної (професійно-технічної), вищої освіти, де учні (слухачі, студенти) здобудуть повну загальну середню освіту в поточному навчальному році,  має бути визначений відповідальний за формування комплектів реєстраційних документів, який затверджується наказом закладу освіти.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57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-161470" y="-254042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/>
          <p:cNvSpPr/>
          <p:nvPr/>
        </p:nvSpPr>
        <p:spPr>
          <a:xfrm>
            <a:off x="-2700808" y="-7937"/>
            <a:ext cx="5136891" cy="6865937"/>
          </a:xfrm>
          <a:prstGeom prst="arc">
            <a:avLst>
              <a:gd name="adj1" fmla="val 16200000"/>
              <a:gd name="adj2" fmla="val 5370932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979712" y="1268760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524000" y="1905000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3129150" y="3314700"/>
            <a:ext cx="6246420" cy="228600"/>
            <a:chOff x="-3200400" y="3314700"/>
            <a:chExt cx="6246420" cy="228600"/>
          </a:xfrm>
        </p:grpSpPr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solidFill>
              <a:srgbClr val="FF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75656" y="-243408"/>
            <a:ext cx="77768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Сторінка реєстрації складається з кількох розділів, які необхідно обов’язково заповнити, зазначивши: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11760" y="11247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Категорію випускника, до якої відноситься особа.</a:t>
            </a:r>
          </a:p>
        </p:txBody>
      </p:sp>
      <p:sp>
        <p:nvSpPr>
          <p:cNvPr id="17" name="Oval 14"/>
          <p:cNvSpPr/>
          <p:nvPr/>
        </p:nvSpPr>
        <p:spPr>
          <a:xfrm>
            <a:off x="2267744" y="2060848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Oval 14"/>
          <p:cNvSpPr/>
          <p:nvPr/>
        </p:nvSpPr>
        <p:spPr>
          <a:xfrm>
            <a:off x="2411760" y="3861048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Oval 14"/>
          <p:cNvSpPr/>
          <p:nvPr/>
        </p:nvSpPr>
        <p:spPr>
          <a:xfrm>
            <a:off x="2411760" y="3140968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27784" y="19888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Персональні дані (ПІБ, серія та номер документа, на підставі якого здійснюється реєстрація, дата народження)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771800" y="30689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Відомості про навчальний заклад.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771800" y="3861048"/>
            <a:ext cx="62979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Адресу, на яку може бути надіслана офіційна кореспонденція </a:t>
            </a:r>
          </a:p>
          <a:p>
            <a:pPr lvl="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(фактичне місце проживання), електронна пошта, </a:t>
            </a:r>
          </a:p>
          <a:p>
            <a:pPr lvl="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контактні телефони.</a:t>
            </a:r>
          </a:p>
        </p:txBody>
      </p:sp>
      <p:sp>
        <p:nvSpPr>
          <p:cNvPr id="26" name="Oval 14"/>
          <p:cNvSpPr/>
          <p:nvPr/>
        </p:nvSpPr>
        <p:spPr>
          <a:xfrm>
            <a:off x="2123728" y="4869160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483768" y="4869160"/>
            <a:ext cx="4386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 створення спеціальних умов.</a:t>
            </a:r>
          </a:p>
        </p:txBody>
      </p:sp>
      <p:sp>
        <p:nvSpPr>
          <p:cNvPr id="28" name="Oval 14"/>
          <p:cNvSpPr/>
          <p:nvPr/>
        </p:nvSpPr>
        <p:spPr>
          <a:xfrm>
            <a:off x="1907704" y="5445224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339752" y="5445224"/>
            <a:ext cx="66139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 предметів з мовами перекладу (не більше як із чотирьох </a:t>
            </a:r>
          </a:p>
          <a:p>
            <a:pPr lvl="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 предметів із Переліку) .</a:t>
            </a:r>
          </a:p>
        </p:txBody>
      </p:sp>
    </p:spTree>
    <p:extLst>
      <p:ext uri="{BB962C8B-B14F-4D97-AF65-F5344CB8AC3E}">
        <p14:creationId xmlns:p14="http://schemas.microsoft.com/office/powerpoint/2010/main" val="16688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95219" y="-243408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/>
          <p:cNvSpPr/>
          <p:nvPr/>
        </p:nvSpPr>
        <p:spPr>
          <a:xfrm>
            <a:off x="-2700808" y="-7937"/>
            <a:ext cx="5136891" cy="6865937"/>
          </a:xfrm>
          <a:prstGeom prst="arc">
            <a:avLst>
              <a:gd name="adj1" fmla="val 16200000"/>
              <a:gd name="adj2" fmla="val 5370932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979712" y="1268760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524000" y="1905000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3129150" y="3314700"/>
            <a:ext cx="6246420" cy="228600"/>
            <a:chOff x="-3200400" y="3314700"/>
            <a:chExt cx="6246420" cy="228600"/>
          </a:xfrm>
        </p:grpSpPr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solidFill>
              <a:srgbClr val="FF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75656" y="-243408"/>
            <a:ext cx="777686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Випускники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 загальної середньої освіти для ДПА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 обрати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предмети: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11760" y="1124744"/>
            <a:ext cx="63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Українську мову і літературу  - </a:t>
            </a:r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обов’язково</a:t>
            </a:r>
            <a:endParaRPr lang="uk-UA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4"/>
          <p:cNvSpPr/>
          <p:nvPr/>
        </p:nvSpPr>
        <p:spPr>
          <a:xfrm>
            <a:off x="2411760" y="2708920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Oval 14"/>
          <p:cNvSpPr/>
          <p:nvPr/>
        </p:nvSpPr>
        <p:spPr>
          <a:xfrm>
            <a:off x="2339752" y="4077072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843808" y="2636912"/>
            <a:ext cx="5760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Математику </a:t>
            </a:r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історію України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99792" y="3933056"/>
            <a:ext cx="62646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із переліку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інших предметів ЗНО-2018 (фізику, хімію, біологію, математику, історію України, географію, англійську мову, французьку мову, німецьку мову, іспанську мову)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8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33037" y="7937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/>
          <p:cNvSpPr/>
          <p:nvPr/>
        </p:nvSpPr>
        <p:spPr>
          <a:xfrm>
            <a:off x="-2700808" y="-7937"/>
            <a:ext cx="5136891" cy="6865937"/>
          </a:xfrm>
          <a:prstGeom prst="arc">
            <a:avLst>
              <a:gd name="adj1" fmla="val 16200000"/>
              <a:gd name="adj2" fmla="val 5370932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524000" y="1905000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3129150" y="3314700"/>
            <a:ext cx="6246420" cy="228600"/>
            <a:chOff x="-3200400" y="3314700"/>
            <a:chExt cx="6246420" cy="228600"/>
          </a:xfrm>
        </p:grpSpPr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solidFill>
              <a:srgbClr val="FF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75656" y="-243408"/>
            <a:ext cx="7776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слухачі, студенти) </a:t>
            </a:r>
            <a:r>
              <a:rPr lang="uk-UA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 професійної (професійно-технічної), вищої освіти, які здобудуть повну загальну середню освіту в поточному навчальному </a:t>
            </a:r>
            <a:r>
              <a:rPr lang="uk-UA" sz="28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році,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ДПА 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обирають лише один предмет: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36083" y="1844824"/>
            <a:ext cx="63367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uk-UA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uk-UA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мова і література</a:t>
            </a:r>
            <a:endParaRPr lang="uk-UA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8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C:\Users\Николай.НИКОЛАЙ-ПК\Documents\ramka_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r="1"/>
          <a:stretch/>
        </p:blipFill>
        <p:spPr bwMode="auto">
          <a:xfrm>
            <a:off x="-24036" y="-25400"/>
            <a:ext cx="9168036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9" y="775067"/>
            <a:ext cx="4219575" cy="57502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151" y="749175"/>
            <a:ext cx="4162321" cy="57761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5288" y="313402"/>
            <a:ext cx="8231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Загальний вигляд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Контрольно-інформаційного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листа і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Реєстраційної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картки </a:t>
            </a:r>
            <a:endParaRPr lang="uk-UA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880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-161470" y="-254042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28184" y="-243407"/>
            <a:ext cx="29158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Список осіб, які проходитимуть державну підсумкову атестацію за освітній рівень повної загальної середньої освіти у формі зовнішнього незалежного оцінювання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6869" t="22606" r="25000" b="10950"/>
          <a:stretch>
            <a:fillRect/>
          </a:stretch>
        </p:blipFill>
        <p:spPr bwMode="auto">
          <a:xfrm>
            <a:off x="-108520" y="-243409"/>
            <a:ext cx="6336704" cy="699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398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-161470" y="-254042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80112" y="-243408"/>
            <a:ext cx="3563888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Довідка для учнів (слухачів, студентів) </a:t>
            </a:r>
            <a:r>
              <a:rPr lang="uk-UA" sz="28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 професійної (професійно-технічної), вищої освіти, </a:t>
            </a:r>
            <a:r>
              <a:rPr lang="uk-UA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 </a:t>
            </a:r>
            <a:r>
              <a:rPr lang="ru-RU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проходять</a:t>
            </a:r>
            <a:r>
              <a:rPr lang="ru-RU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державну</a:t>
            </a:r>
            <a:r>
              <a:rPr lang="ru-RU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підсумкову</a:t>
            </a:r>
            <a:r>
              <a:rPr lang="ru-RU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атестацію</a:t>
            </a:r>
            <a:r>
              <a:rPr lang="ru-RU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випадках</a:t>
            </a:r>
            <a:r>
              <a:rPr lang="ru-RU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передбачених</a:t>
            </a:r>
            <a:r>
              <a:rPr lang="ru-RU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законодавством</a:t>
            </a:r>
            <a:r>
              <a:rPr lang="ru-RU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29822" t="18176" r="23519" b="7997"/>
          <a:stretch>
            <a:fillRect/>
          </a:stretch>
        </p:blipFill>
        <p:spPr bwMode="auto">
          <a:xfrm>
            <a:off x="-108520" y="-171400"/>
            <a:ext cx="5688632" cy="694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88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-161470" y="-254042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868144" y="-243408"/>
            <a:ext cx="327585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Медичний висновок про створення особливих (спеціальних) умов для проходження ЗНО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l="27460" t="18176" r="23519" b="11688"/>
          <a:stretch>
            <a:fillRect/>
          </a:stretch>
        </p:blipFill>
        <p:spPr bwMode="auto">
          <a:xfrm>
            <a:off x="-180528" y="-171401"/>
            <a:ext cx="6048672" cy="692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88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-161470" y="-254042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148064" y="-243408"/>
            <a:ext cx="39959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Довідка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фотокарткою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(для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неконтрольованої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(слухачами, студентами)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професійно-технічної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вищої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розташованих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здійснюють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повному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обсязі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повноваження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втратили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посвідчує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особу,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відновити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31003" t="20391" r="25000" b="6520"/>
          <a:stretch>
            <a:fillRect/>
          </a:stretch>
        </p:blipFill>
        <p:spPr bwMode="auto">
          <a:xfrm>
            <a:off x="-108520" y="-243408"/>
            <a:ext cx="5235117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88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иколай.НИКОЛАЙ-ПК\Documents\ramka-photoshop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25400"/>
            <a:ext cx="9194800" cy="690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064896" cy="4968552"/>
          </a:xfrm>
        </p:spPr>
        <p:txBody>
          <a:bodyPr>
            <a:noAutofit/>
          </a:bodyPr>
          <a:lstStyle/>
          <a:p>
            <a:pPr marL="0" lvl="2" indent="0" algn="ctr">
              <a:buNone/>
            </a:pPr>
            <a:r>
              <a:rPr lang="uk-UA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Телефони </a:t>
            </a:r>
          </a:p>
          <a:p>
            <a:pPr marL="0" lvl="2" indent="0" algn="ctr">
              <a:buNone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інформаційної підтримки Одеського регіонального центру оцінювання якості освіти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lvl="2" indent="0" algn="ctr">
              <a:buNone/>
            </a:pP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(048) 784-89-36              </a:t>
            </a:r>
          </a:p>
          <a:p>
            <a:pPr marL="0" lvl="2" indent="0" algn="ctr">
              <a:buNone/>
            </a:pP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(048) 784-69-95</a:t>
            </a:r>
          </a:p>
          <a:p>
            <a:pPr marL="0" lvl="2" indent="0" algn="ctr">
              <a:buNone/>
            </a:pP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test-center.od.ua</a:t>
            </a:r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 algn="ctr"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rc.odesa@od.testportal.gov.ua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pic>
        <p:nvPicPr>
          <p:cNvPr id="4104" name="Picture 8" descr="C:\Users\Николай.НИКОЛАЙ-ПК\Documents\0_c33ea_db1997e9_L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293096"/>
            <a:ext cx="1344150" cy="109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Николай.НИКОЛАЙ-ПК\Documents\wp1fa6415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1641206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Николай.НИКОЛАЙ-ПК\Documents\remont-kompyutera-moskva-Kruglosutosnaya-sluzhba-podderzhki-klientov.jp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40768"/>
            <a:ext cx="1888409" cy="151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57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-116739" y="-254042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flipH="1">
            <a:off x="539550" y="764704"/>
            <a:ext cx="82809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Надання і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нформації випускникам закладів загальної середньої освіти та учням (слухачам, студентам) </a:t>
            </a:r>
            <a:r>
              <a:rPr lang="uk-UA" sz="2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 професійної (професійно-технічної), вищої освіти, які здобудуть повну загальну середню освіту в поточному навчальному році, щодо порядку реєстрації для участі в ЗНО-2018</a:t>
            </a:r>
            <a:endParaRPr lang="ru-RU" sz="20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467544" y="2492896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sz="2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 у створенні реєстраційної картки учасника ЗНО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467544" y="2996952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uk-UA" sz="2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комплектів реєстраційних документів осіб, які складатимуть ДПА у формі ЗНО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467544" y="3645024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Відправлення до регіонального центру пакету з реєстраційними документами та отримання  від Одеського РЦОЯО пакету з індивідуальними конвертами для учасників ЗНО (надсилається рекомендованим відправленням на адресу закладу освіти)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0" y="764704"/>
            <a:ext cx="311727" cy="311727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0" y="2564904"/>
            <a:ext cx="311727" cy="31172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Oval 17"/>
          <p:cNvSpPr/>
          <p:nvPr/>
        </p:nvSpPr>
        <p:spPr>
          <a:xfrm>
            <a:off x="0" y="3717032"/>
            <a:ext cx="311727" cy="31172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Oval 15"/>
          <p:cNvSpPr/>
          <p:nvPr/>
        </p:nvSpPr>
        <p:spPr>
          <a:xfrm>
            <a:off x="0" y="3068960"/>
            <a:ext cx="311727" cy="311727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9552" y="-171400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входить до обов’язків відповідального за формування               	комплектів реєстраційних документів: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15"/>
          <p:cNvSpPr/>
          <p:nvPr/>
        </p:nvSpPr>
        <p:spPr>
          <a:xfrm>
            <a:off x="0" y="5013176"/>
            <a:ext cx="311727" cy="311727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67544" y="5013176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5.Здійснення контролю за станом та перебігом реєстрації на сторінці “Керівникам закладів освіти” (на всіх етапах реєстрації та проведення ЗНО) </a:t>
            </a:r>
            <a:endParaRPr lang="ru-RU" sz="2000" dirty="0"/>
          </a:p>
        </p:txBody>
      </p:sp>
      <p:sp>
        <p:nvSpPr>
          <p:cNvPr id="28" name="Oval 17"/>
          <p:cNvSpPr/>
          <p:nvPr/>
        </p:nvSpPr>
        <p:spPr>
          <a:xfrm>
            <a:off x="-15702" y="6000497"/>
            <a:ext cx="311727" cy="31172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05015" y="5942892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Інформування учасників ЗНО (учнів, слухачів, студентів, </a:t>
            </a:r>
            <a:r>
              <a:rPr lang="uk-UA" sz="2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 </a:t>
            </a:r>
            <a:r>
              <a:rPr lang="uk-UA" sz="2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складатимуть ДПА у формі </a:t>
            </a:r>
            <a:r>
              <a:rPr lang="uk-UA" sz="2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про перебіг реєстрації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688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-71206" y="-254042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/>
          <p:cNvSpPr/>
          <p:nvPr/>
        </p:nvSpPr>
        <p:spPr>
          <a:xfrm>
            <a:off x="-2829476" y="122316"/>
            <a:ext cx="5629679" cy="6858000"/>
          </a:xfrm>
          <a:prstGeom prst="arc">
            <a:avLst>
              <a:gd name="adj1" fmla="val 16200000"/>
              <a:gd name="adj2" fmla="val 5370932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1979712" y="404664"/>
            <a:ext cx="6120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Заповнена реєстраційна картка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2699792" y="836712"/>
            <a:ext cx="65527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altLang="uk-UA" sz="16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</a:t>
            </a:r>
            <a:r>
              <a:rPr lang="uk-UA" sz="16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пія </a:t>
            </a:r>
            <a:r>
              <a:rPr lang="uk-UA" sz="1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паспорта громадянина України</a:t>
            </a:r>
            <a:r>
              <a:rPr 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в разі його відсутності - один із таких документів:</a:t>
            </a:r>
            <a:endParaRPr lang="ru-RU" sz="16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6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копія </a:t>
            </a:r>
            <a:r>
              <a:rPr lang="uk-UA" sz="1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свідоцтва про народження </a:t>
            </a:r>
            <a:r>
              <a:rPr 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осіб, які не мали можливості отримати паспорт громадянина України у зв’язку з тим, що проживають на тимчасово окупованій території (Автономна Республіка Крим, м. Севастополь) або в населених пунктах, зазначених у переліку населених пунктів, на території яких органи державної влади тимчасово не здійснюють свої повноваження, та переліку населених пунктів, що розташовані на лінії зіткнення);</a:t>
            </a:r>
            <a:endParaRPr lang="ru-RU" sz="16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6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копія </a:t>
            </a:r>
            <a:r>
              <a:rPr lang="uk-UA" sz="1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паспортного або іншого документа, що посвідчує особу </a:t>
            </a:r>
            <a:r>
              <a:rPr 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іноземців та осіб без громадянства);</a:t>
            </a:r>
            <a:endParaRPr lang="ru-RU" sz="16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16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опія</a:t>
            </a:r>
            <a:r>
              <a:rPr lang="uk-UA" sz="16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довідки про звернення за захистом в Україні </a:t>
            </a:r>
            <a:r>
              <a:rPr 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особи, яка звернулася за захистом в Україні);</a:t>
            </a:r>
            <a:endParaRPr lang="ru-RU" sz="16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6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довідка </a:t>
            </a:r>
            <a:r>
              <a:rPr lang="uk-UA" sz="1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навчального закладу </a:t>
            </a:r>
            <a:r>
              <a:rPr lang="uk-UA" sz="16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1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фотокарткою </a:t>
            </a:r>
            <a:r>
              <a:rPr 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осіб з неконтрольованої території, які є учнями (слухачами, студентами) загальноосвітніх, професійно-технічних, вищих навчальних закладів, розташованих на території, де органи державної влади здійснюють у повному обсязі свої повноваження, та втратили документ, що посвідчує особу, і не мають можливості його відновити);</a:t>
            </a:r>
            <a:endParaRPr lang="ru-RU" sz="16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2267744" y="5877272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altLang="uk-UA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Дві ідентичні фотокартки для документів розміром 3*4, які відповідають досягнутому віку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619672" y="476672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23728" y="980728"/>
            <a:ext cx="311727" cy="311727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907704" y="5877272"/>
            <a:ext cx="311727" cy="311727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524000" y="1905000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3129150" y="3314700"/>
            <a:ext cx="6246420" cy="228600"/>
            <a:chOff x="-3200400" y="3314700"/>
            <a:chExt cx="6246420" cy="228600"/>
          </a:xfrm>
        </p:grpSpPr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solidFill>
              <a:srgbClr val="FF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47664" y="0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комплекту </a:t>
            </a:r>
            <a:r>
              <a:rPr lang="uk-UA" sz="2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реєстраційних документів </a:t>
            </a:r>
            <a:r>
              <a:rPr lang="uk-UA" sz="2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входить: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8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185543" y="-57310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/>
          <p:cNvSpPr/>
          <p:nvPr/>
        </p:nvSpPr>
        <p:spPr>
          <a:xfrm>
            <a:off x="-2829476" y="122316"/>
            <a:ext cx="5629679" cy="6858000"/>
          </a:xfrm>
          <a:prstGeom prst="arc">
            <a:avLst>
              <a:gd name="adj1" fmla="val 16200000"/>
              <a:gd name="adj2" fmla="val 5370932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2440123" y="980728"/>
            <a:ext cx="67038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altLang="uk-UA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аява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особи, яка 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реєструється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пройти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зовнішнє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певного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(их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предмета(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додаткової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сесії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вказана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причина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унеможливлює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в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основній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сесії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 документ, 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підтверджує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причину</a:t>
            </a:r>
            <a:endParaRPr lang="ru-RU" sz="16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051720" y="1052736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27784" y="2348880"/>
            <a:ext cx="311727" cy="311727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699792" y="3789040"/>
            <a:ext cx="311727" cy="311727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339752" y="5229200"/>
            <a:ext cx="311727" cy="31172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524000" y="1905000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3129150" y="3314700"/>
            <a:ext cx="6246420" cy="228600"/>
            <a:chOff x="-3200400" y="3314700"/>
            <a:chExt cx="6246420" cy="228600"/>
          </a:xfrm>
        </p:grpSpPr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solidFill>
              <a:srgbClr val="FF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47664" y="0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необхідності до комплекту реєстраційних документів додаються: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627784" y="5157192"/>
            <a:ext cx="60486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М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едичний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висновок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особливих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спеціальних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умов 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проходження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незалежного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формою 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первинної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облікової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документації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086-3/о «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Медичний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висновок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особливих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спеціальних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умов для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проходження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незалежного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uk-UA" sz="1600" b="1" dirty="0" smtClean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3528" y="2348880"/>
            <a:ext cx="6130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Копія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свідоцтва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зміну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та/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свідоцтва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шлюб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та/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свідоцтва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розірвання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шлюбу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(для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документах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розбіжності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персональних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89545" y="3789040"/>
            <a:ext cx="61544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Копія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нотаріально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засвідченого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перекладу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українською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мовою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документів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наданих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(для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подають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оформлені</a:t>
            </a:r>
            <a:r>
              <a:rPr lang="ru-RU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іноземною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мовою</a:t>
            </a:r>
            <a:r>
              <a:rPr lang="ru-RU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r>
              <a:rPr lang="uk-UA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uk-UA" sz="16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9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-71206" y="7937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/>
          <p:cNvSpPr/>
          <p:nvPr/>
        </p:nvSpPr>
        <p:spPr>
          <a:xfrm>
            <a:off x="-3517219" y="7937"/>
            <a:ext cx="6858002" cy="6858000"/>
          </a:xfrm>
          <a:prstGeom prst="arc">
            <a:avLst>
              <a:gd name="adj1" fmla="val 16200000"/>
              <a:gd name="adj2" fmla="val 5370932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3347864" y="1268760"/>
            <a:ext cx="564305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Копія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 про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повну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загальну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середню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освіту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здобули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повну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минулих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довідка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підтверджує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здобуде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поточному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слухачів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здобудуть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повну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поточному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навчальному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проходять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державну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підсумкову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атестацію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випадках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передбачених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законодавством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випускників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поточного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року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закордонних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1412776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524000" y="1905000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3129150" y="3314700"/>
            <a:ext cx="6246420" cy="228600"/>
            <a:chOff x="-3200400" y="3314700"/>
            <a:chExt cx="6246420" cy="228600"/>
          </a:xfrm>
        </p:grpSpPr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solidFill>
              <a:srgbClr val="FF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47664" y="0"/>
            <a:ext cx="7776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Документи, що необхідні для реєстрації осіб, які </a:t>
            </a:r>
            <a:r>
              <a:rPr lang="ru-RU" sz="2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0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проходять</a:t>
            </a:r>
            <a:r>
              <a:rPr lang="ru-RU" sz="2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державну</a:t>
            </a:r>
            <a:r>
              <a:rPr lang="ru-RU" sz="2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підсумкову</a:t>
            </a:r>
            <a:r>
              <a:rPr lang="ru-RU" sz="2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атестацію</a:t>
            </a:r>
            <a:r>
              <a:rPr lang="ru-RU" sz="2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sz="2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2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2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випадках</a:t>
            </a:r>
            <a:r>
              <a:rPr lang="ru-RU" sz="2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передбачених</a:t>
            </a:r>
            <a:r>
              <a:rPr lang="ru-RU" sz="2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законодавством</a:t>
            </a:r>
            <a:r>
              <a:rPr lang="ru-RU" sz="2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20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-161470" y="-254042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/>
          <p:cNvSpPr/>
          <p:nvPr/>
        </p:nvSpPr>
        <p:spPr>
          <a:xfrm>
            <a:off x="-3204864" y="0"/>
            <a:ext cx="6000987" cy="6858000"/>
          </a:xfrm>
          <a:prstGeom prst="arc">
            <a:avLst>
              <a:gd name="adj1" fmla="val 16200000"/>
              <a:gd name="adj2" fmla="val 5370932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2692598" y="629921"/>
            <a:ext cx="633670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Випускники </a:t>
            </a:r>
            <a:r>
              <a:rPr 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 загальної середньої освіти </a:t>
            </a: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 учні </a:t>
            </a:r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слухачі, студенти) </a:t>
            </a:r>
            <a:r>
              <a:rPr 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 професійної (професійно-технічної), вищої освіти, які здобудуть повну загальну середню освіту в поточному навчальному році, можуть зробити самостійно реєстраційну картку, і надати необхідні документи відповідальному за формування комплектів реєстраційних документів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3059832" y="2636912"/>
            <a:ext cx="60841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 закладу загальної середньої освіти або учень (слухач, студент) закладу професійної (професійно-технічної), вищої освіти, де учні здобудуть повну загальну середню освіту в поточному навчальному році,</a:t>
            </a:r>
            <a:r>
              <a:rPr lang="ru-RU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звернутися за допомогою у створенні реєстраційної картки до відповідального за формування комплектів реєстраційних документів </a:t>
            </a:r>
            <a:endParaRPr lang="ru-RU" sz="16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3635896" y="4149080"/>
            <a:ext cx="5329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alt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2771800" y="5157192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Відповідальний має ретельно перевірити правильність заповнення реєстраційної картки відповідно до наданих документів та, за необхідності, зробити нову картку</a:t>
            </a:r>
            <a:endParaRPr lang="ru-RU" sz="16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835696" y="764704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99792" y="2708920"/>
            <a:ext cx="311727" cy="311727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67744" y="5229200"/>
            <a:ext cx="311727" cy="311727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524000" y="1905000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3129150" y="3314700"/>
            <a:ext cx="6246420" cy="228600"/>
            <a:chOff x="-3200400" y="3314700"/>
            <a:chExt cx="6246420" cy="228600"/>
          </a:xfrm>
        </p:grpSpPr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solidFill>
              <a:srgbClr val="FF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47664" y="0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 у створенні реєстраційної картки :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419872" y="4869160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8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-119494" y="-254042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/>
          <p:cNvSpPr/>
          <p:nvPr/>
        </p:nvSpPr>
        <p:spPr>
          <a:xfrm>
            <a:off x="-3517219" y="7937"/>
            <a:ext cx="6858002" cy="6858000"/>
          </a:xfrm>
          <a:prstGeom prst="arc">
            <a:avLst>
              <a:gd name="adj1" fmla="val 16200000"/>
              <a:gd name="adj2" fmla="val 5370932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2915816" y="692696"/>
            <a:ext cx="6372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Відповідальний за формування комплектів реєстраційних документів має зібрати комплекти реєстраційних документів усіх учнів</a:t>
            </a:r>
            <a:r>
              <a:rPr 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(слухачів, студентів), які будуть реєструватися, і сформувати пакет, який міститься в </a:t>
            </a:r>
            <a:r>
              <a:rPr lang="ru-RU" alt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один конверт </a:t>
            </a:r>
            <a:r>
              <a:rPr lang="ru-RU" alt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uk-UA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окремо</a:t>
            </a:r>
            <a:r>
              <a:rPr lang="ru-RU" alt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документи</a:t>
            </a:r>
            <a:r>
              <a:rPr lang="ru-RU" alt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кожного </a:t>
            </a:r>
            <a:r>
              <a:rPr lang="ru-RU" altLang="uk-UA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учня</a:t>
            </a:r>
            <a:r>
              <a:rPr lang="ru-RU" alt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слухача, студента) </a:t>
            </a:r>
            <a:r>
              <a:rPr lang="ru-RU" alt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uk-UA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конверти</a:t>
            </a:r>
            <a:r>
              <a:rPr lang="ru-RU" alt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класти</a:t>
            </a:r>
            <a:r>
              <a:rPr lang="ru-RU" alt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 треба) 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3503823" y="2221455"/>
            <a:ext cx="57241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2.Відповідальний </a:t>
            </a:r>
            <a:r>
              <a:rPr 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формування комплектів реєстраційних документів </a:t>
            </a:r>
            <a:r>
              <a:rPr 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роздруковує </a:t>
            </a:r>
            <a:r>
              <a:rPr lang="uk-UA" alt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Список</a:t>
            </a:r>
            <a:r>
              <a:rPr lang="uk-UA" alt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uk-UA" alt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які проходитимуть державну підсумкову атестацію за освітній рівень повної загальної середньої освіти у формі зовнішнього незалежного оцінювання, документи яких є в наявності на момент </a:t>
            </a:r>
            <a:r>
              <a:rPr lang="uk-UA" alt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відправлення</a:t>
            </a:r>
            <a:r>
              <a:rPr lang="uk-UA" alt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alt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Список має бути з вихідним номером та </a:t>
            </a:r>
            <a:r>
              <a:rPr lang="uk-UA" alt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датою, завірений </a:t>
            </a:r>
            <a:r>
              <a:rPr lang="uk-UA" alt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підписом </a:t>
            </a:r>
            <a:r>
              <a:rPr lang="uk-UA" alt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директора </a:t>
            </a:r>
            <a:r>
              <a:rPr lang="uk-UA" alt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 печаткою </a:t>
            </a:r>
            <a:r>
              <a:rPr lang="uk-UA" alt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закладу освіти.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alt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3635896" y="4149080"/>
            <a:ext cx="5329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alt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3203848" y="4941168"/>
            <a:ext cx="571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3.Протягом реєстрації може бути сформовано декілька пакетів з комплектами реєстраційних документів </a:t>
            </a:r>
            <a:r>
              <a:rPr lang="uk-UA" alt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осіб, які проходитимуть державну підсумкову атестацію за освітній рівень повної загальної середньої освіти у формі зовнішнього незалежного оцінювання</a:t>
            </a:r>
            <a:endParaRPr lang="ru-RU" alt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11760" y="908720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03848" y="2420888"/>
            <a:ext cx="311727" cy="311727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524000" y="1905000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3129150" y="3314700"/>
            <a:ext cx="6246420" cy="228600"/>
            <a:chOff x="-3200400" y="3314700"/>
            <a:chExt cx="6246420" cy="228600"/>
          </a:xfrm>
        </p:grpSpPr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solidFill>
              <a:srgbClr val="FF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47664" y="0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комплектів реєстраційних документів: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419872" y="4869160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4"/>
          <p:cNvSpPr/>
          <p:nvPr/>
        </p:nvSpPr>
        <p:spPr>
          <a:xfrm>
            <a:off x="2915816" y="5013176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-161470" y="-161642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/>
          <p:cNvSpPr/>
          <p:nvPr/>
        </p:nvSpPr>
        <p:spPr>
          <a:xfrm>
            <a:off x="-3348880" y="0"/>
            <a:ext cx="6145003" cy="6858000"/>
          </a:xfrm>
          <a:prstGeom prst="arc">
            <a:avLst>
              <a:gd name="adj1" fmla="val 16200000"/>
              <a:gd name="adj2" fmla="val 5370932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2339752" y="620688"/>
            <a:ext cx="637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uk-UA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Відповідальний за формування комплектів реєстраційних документів надсилає поштою або передає </a:t>
            </a:r>
            <a:r>
              <a:rPr lang="uk-UA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нарочно</a:t>
            </a:r>
            <a:r>
              <a:rPr lang="uk-UA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установлені строки до регіонального центру засвідчений підписом керівника та печаткою (за наявності) закладу освіти список випускників і комплекти реєстраційних документів. Дата подання визначається за відбитком штемпеля відправлення на поштовому конверті (у випадку передання нарочним – за днем отримання, зафіксованим у регіональному центрі)</a:t>
            </a:r>
            <a:endParaRPr lang="ru-RU" sz="16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3059832" y="3789040"/>
            <a:ext cx="590465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uk-UA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обробки</a:t>
            </a:r>
            <a:r>
              <a:rPr lang="ru-RU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реєстраційних</a:t>
            </a:r>
            <a:r>
              <a:rPr lang="ru-RU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документів</a:t>
            </a:r>
            <a:r>
              <a:rPr lang="ru-RU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регіональний</a:t>
            </a:r>
            <a:r>
              <a:rPr lang="ru-RU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 </a:t>
            </a:r>
            <a:r>
              <a:rPr lang="ru-RU" altLang="uk-UA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надсилає</a:t>
            </a:r>
            <a:r>
              <a:rPr lang="ru-RU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рекомендованим</a:t>
            </a:r>
            <a:r>
              <a:rPr lang="ru-RU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листом на адресу закладу </a:t>
            </a:r>
            <a:r>
              <a:rPr lang="ru-RU" altLang="uk-UA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пакет з </a:t>
            </a:r>
            <a:r>
              <a:rPr lang="ru-RU" altLang="uk-UA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індивідуальними</a:t>
            </a:r>
            <a:r>
              <a:rPr lang="ru-RU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конвертами </a:t>
            </a:r>
            <a:r>
              <a:rPr lang="ru-RU" altLang="uk-UA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ЗНО. </a:t>
            </a:r>
            <a:r>
              <a:rPr lang="ru-RU" altLang="uk-UA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Відповідальний</a:t>
            </a:r>
            <a:r>
              <a:rPr lang="ru-RU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формування комплектів реєстраційних документів </a:t>
            </a:r>
            <a:r>
              <a:rPr lang="ru-RU" altLang="uk-UA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вчасно</a:t>
            </a:r>
            <a:r>
              <a:rPr lang="ru-RU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роздати</a:t>
            </a:r>
            <a:r>
              <a:rPr lang="ru-RU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конверти</a:t>
            </a:r>
            <a:r>
              <a:rPr lang="ru-RU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altLang="uk-UA" sz="1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Сертифікатами</a:t>
            </a:r>
            <a:r>
              <a:rPr lang="ru-RU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ипускникам закладу загальної середньої освіти або учням (слухачам, студентам) закладу професійної (професійно-технічної), вищої освіти, які здобудуть повну загальну середню освіту в поточному навчальному році</a:t>
            </a:r>
            <a:r>
              <a:rPr lang="ru-RU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3432800" y="4797152"/>
            <a:ext cx="571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979712" y="692696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99792" y="3861048"/>
            <a:ext cx="311727" cy="311727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524000" y="1905000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3129150" y="3314700"/>
            <a:ext cx="6246420" cy="228600"/>
            <a:chOff x="-3200400" y="3314700"/>
            <a:chExt cx="6246420" cy="228600"/>
          </a:xfrm>
        </p:grpSpPr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solidFill>
              <a:srgbClr val="FF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051720" y="-243408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Відправлення до регіонального центру пакету з комплектами реєстраційних документів</a:t>
            </a:r>
            <a:r>
              <a:rPr lang="uk-UA" sz="24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131840" y="5301208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59832" y="2852936"/>
            <a:ext cx="65344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Пакети з комплектами реєстраційних документів </a:t>
            </a:r>
            <a:r>
              <a:rPr lang="uk-UA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рекомендуємо відправляти </a:t>
            </a:r>
            <a:r>
              <a:rPr lang="uk-UA" altLang="uk-UA" sz="1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цінним або рекомендованим листом </a:t>
            </a:r>
            <a:r>
              <a:rPr lang="uk-UA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адресу: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2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65114, а/с 247, м. Одеса, ОРЦОЯО</a:t>
            </a:r>
            <a:endParaRPr lang="ru-RU" altLang="uk-UA" sz="2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14"/>
          <p:cNvSpPr/>
          <p:nvPr/>
        </p:nvSpPr>
        <p:spPr>
          <a:xfrm>
            <a:off x="2771800" y="2924944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8119</TotalTime>
  <Words>4681</Words>
  <Application>Microsoft Office PowerPoint</Application>
  <PresentationFormat>Экран (4:3)</PresentationFormat>
  <Paragraphs>281</Paragraphs>
  <Slides>28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28</vt:i4>
      </vt:variant>
    </vt:vector>
  </HeadingPairs>
  <TitlesOfParts>
    <vt:vector size="39" baseType="lpstr">
      <vt:lpstr>Arial</vt:lpstr>
      <vt:lpstr>Calibri</vt:lpstr>
      <vt:lpstr>Georgia</vt:lpstr>
      <vt:lpstr>Times New Roman</vt:lpstr>
      <vt:lpstr>Trebuchet MS</vt:lpstr>
      <vt:lpstr>Wingdings</vt:lpstr>
      <vt:lpstr>2_Тема Office</vt:lpstr>
      <vt:lpstr>25_Тема Office</vt:lpstr>
      <vt:lpstr>1_Тема Office</vt:lpstr>
      <vt:lpstr>14_Тема Office</vt:lpstr>
      <vt:lpstr>18_Тема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Увага!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Центр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</dc:creator>
  <cp:lastModifiedBy>Ремез Наталія Дмитрівна</cp:lastModifiedBy>
  <cp:revision>710</cp:revision>
  <dcterms:created xsi:type="dcterms:W3CDTF">2010-11-29T10:22:45Z</dcterms:created>
  <dcterms:modified xsi:type="dcterms:W3CDTF">2018-01-11T09:43:46Z</dcterms:modified>
</cp:coreProperties>
</file>