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4"/>
  </p:notesMasterIdLst>
  <p:sldIdLst>
    <p:sldId id="257" r:id="rId2"/>
    <p:sldId id="299" r:id="rId3"/>
    <p:sldId id="269" r:id="rId4"/>
    <p:sldId id="260" r:id="rId5"/>
    <p:sldId id="275" r:id="rId6"/>
    <p:sldId id="271" r:id="rId7"/>
    <p:sldId id="283" r:id="rId8"/>
    <p:sldId id="262" r:id="rId9"/>
    <p:sldId id="300" r:id="rId10"/>
    <p:sldId id="279" r:id="rId11"/>
    <p:sldId id="301" r:id="rId12"/>
    <p:sldId id="266" r:id="rId13"/>
    <p:sldId id="265" r:id="rId14"/>
    <p:sldId id="267" r:id="rId15"/>
    <p:sldId id="261" r:id="rId16"/>
    <p:sldId id="263" r:id="rId17"/>
    <p:sldId id="287" r:id="rId18"/>
    <p:sldId id="284" r:id="rId19"/>
    <p:sldId id="288" r:id="rId20"/>
    <p:sldId id="286" r:id="rId21"/>
    <p:sldId id="296" r:id="rId22"/>
    <p:sldId id="29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8" r:id="rId31"/>
    <p:sldId id="273" r:id="rId32"/>
    <p:sldId id="268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E8264"/>
    <a:srgbClr val="BE38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F02A0-2EB3-499A-AB49-467A684BA160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51B6-1E9D-4F0A-9FD6-93BFA132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CB0B-DFD8-413E-9817-506A1905926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AF67E-8C77-45A5-B68E-29DA27B8302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FF419-3713-49CA-AD1D-CFA7D2DB75E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D46CA-4F24-444B-9C52-B42279C35C5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ED2F-7FA6-4C4E-8CFC-DC4D4B0CD56C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AB542-BB40-41AF-A5AA-7B3FFBB1027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537CB-D030-47EF-A0DA-9D05535DEF5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ED291-B299-4758-ADC6-E9E660A58D9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5FD8A-7707-46C5-A861-65BC74796652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714F-A083-4F53-A5E6-DE98FAE0F4FD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D5DD5-70F2-4015-AF7F-AABAE4E6182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C72DC-1862-480F-88FC-0831E2A0532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3201E-F1FF-42B1-A26B-7DA2069978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3152C-F7D7-49A6-B0A5-3341168C7DC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F94CC-DA2D-436A-91A0-3A3F8BFA9F7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45AC9-F6E7-43BE-8E75-85270952B10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DF112-AC4E-47B5-9916-0A1191A2F85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18679-8B92-4829-828D-96A4A8C217C9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63851-7685-47EC-9187-FFF6B37BC41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A29A9F-A93E-4F61-94E8-DDC9AE18C53E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23E5C9EA-201A-4B04-9B22-0F5A70A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F87E-41A8-4891-98BB-A2C2D285618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649D-A683-4F7C-AE77-2B50FE4A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C207-1C4B-4CF4-BA70-7E021ADEEBA9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E6A6-2B94-4E96-99B9-38E84E5A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2781-EA95-44CA-BA35-DE77C66A8406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FD4-B80C-4C77-B7A0-4FF0A9A7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65A0-26FF-42F6-B3A9-29537CFEB3AF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C48-6CFA-4628-888A-EAF96B68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D15-578D-4BC7-BE9C-BBE22D9DC11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A722-62FC-4184-A6B8-1A5F5223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2379-C9CB-49CC-B720-B155E738087A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3326-7665-454D-A23C-4B5AC6A3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8B49-6ACA-4135-B18D-0A8F4A238EF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DCF2-D290-4CE2-A1F0-4DA548D9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CE8-2F5B-4FCF-B77C-C321A457F20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38C4-C270-4AF8-965F-3A9FF6BCC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514-1D57-48EF-9D4D-04F4DF6E964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068A-F765-46C3-AA42-CFE21445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26DA-7DD0-4F67-BD45-9B1AFF4678B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0D1-43F2-4AC3-AE77-699811AA1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A1B6-8D91-409B-93A6-60D7172D8AC3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EFB4-1D92-4CE7-8A0F-AB630E75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1182-96C2-44E4-A882-B6DADCF65D2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213E-E8E7-4BF3-8C97-8A5912BE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181D-9EFE-4A9B-A778-82B60BF8E702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4F7-C262-4246-B37D-016E9447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807E-5D79-4379-9877-A46A8CFBA05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1D1D-2944-4817-BE52-1B69EB28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933-8468-445F-BE72-26990A66DD5E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D08E-6F3F-463E-87F1-0A72A988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3B04-8482-4DBC-A937-BFED8E33791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DC19-6A68-4794-B05D-D853BD9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6ADA9-81DF-48A0-9E8D-5AD5E8074EEF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A3F99-8AC2-4A2C-ABF9-77810A96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51" r:id="rId16"/>
    <p:sldLayoutId id="2147483767" r:id="rId17"/>
    <p:sldLayoutId id="2147483768" r:id="rId18"/>
    <p:sldLayoutId id="2147483769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80;_2015.docx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672064" y="5517232"/>
            <a:ext cx="3731110" cy="576064"/>
          </a:xfrm>
          <a:solidFill>
            <a:schemeClr val="accent1"/>
          </a:solidFill>
          <a:ln>
            <a:solidFill>
              <a:schemeClr val="tx1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Тетяна Вакуленко</a:t>
            </a:r>
            <a:endParaRPr lang="cs-CZ" altLang="uk-UA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807922" y="1517934"/>
            <a:ext cx="6959842" cy="2623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 ПІДГОТОВКИ МІЖНАРОДНОГО ПОРІВНЯЛЬНОГО ДОСЛІДЖЕННЯ ЯКОСТІ ОСВІТИ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PISA-2018.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ПРОГРАМА ДІЙ НА 2017 РІК. </a:t>
            </a: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3675" y="0"/>
            <a:ext cx="310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241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475663" cy="1184275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Опитування для учнів та адміністрації навчальних закладів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Ставлення учнів до навчання, їхні звички у школі та поза нею,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атмосфера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в сім’ї.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Якість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ресурсів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школи, громадський чи приватний контроль і фінансування школи, процес прийняття рішень, особливості відбору персоналу школи, пріоритетні сфери у навчальних програмах, доступність гуртків.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Структура і тип школи, кількість і розмір класів, мікроклімат в школі та класі, різні види діяльності, пов’язані з читанням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Особливості процесу навчання читанню, включаючи інтерес учнів, їхню вмотивованість, активність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Анкетування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Анкета для учнів</a:t>
            </a:r>
          </a:p>
          <a:p>
            <a:r>
              <a:rPr lang="uk-UA" sz="3200" smtClean="0">
                <a:latin typeface="Arial" charset="0"/>
              </a:rPr>
              <a:t>Анкета для адміністраторів навчальних закладів</a:t>
            </a:r>
          </a:p>
          <a:p>
            <a:pPr lvl="1"/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288" y="2649538"/>
            <a:ext cx="8788400" cy="39481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Репрезентативність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Стратифікація 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експліцитні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імпліцитні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Типи шкіл, класи, регіони, спеціальності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Державні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приватні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Визначена кількість учнів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– пілотний етап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5000 – основний етап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27088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Вимоги до вибірки дослідження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sz="3000" dirty="0">
              <a:solidFill>
                <a:schemeClr val="accent6"/>
              </a:solidFill>
            </a:endParaRPr>
          </a:p>
        </p:txBody>
      </p:sp>
      <p:sp>
        <p:nvSpPr>
          <p:cNvPr id="2355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підготовка пілотного дослідження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пілотного дослідження та підготовка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звіти від шкіл та підготовка результатів до опублікування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спеціалізовані накази щодо результатів, підготовка опублікування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-га частина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Часовий зріз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Міжнародні звіти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Національний звіт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(3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грамотності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Прес-конференція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Семінари для спеціалістів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Інші міжнародні та національні звіти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Вторинні аналізи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Оприлюднення результатів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71601" y="2675964"/>
            <a:ext cx="8756900" cy="4182036"/>
          </a:xfrm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Україна бере участь у дослідженні </a:t>
            </a: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вперше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Паперове дослідження</a:t>
            </a:r>
            <a:endParaRPr lang="uk-UA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Провідна </a:t>
            </a: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галузь – читацька грамотність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Тестування буде проводитися двома мовами: українською та російською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вибіркового характеру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Під час дослідження збираються дані про особу учня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не зосереджується на предметній галузі</a:t>
            </a: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3750" y="836613"/>
            <a:ext cx="8208963" cy="719137"/>
          </a:xfrm>
          <a:extLst/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</a:t>
            </a:r>
            <a:r>
              <a:rPr lang="en-US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PISA-</a:t>
            </a: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(</a:t>
            </a: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Україна)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940" y="2384425"/>
            <a:ext cx="10354236" cy="4473575"/>
          </a:xfrm>
          <a:extLst/>
        </p:spPr>
        <p:txBody>
          <a:bodyPr rtlCol="0">
            <a:normAutofit fontScale="62500" lnSpcReduction="20000"/>
          </a:bodyPr>
          <a:lstStyle/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та науки України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Український центр оцінювання якості освіти</a:t>
            </a:r>
          </a:p>
          <a:p>
            <a:pPr marL="724050" lvl="1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Національний координатор дослідження</a:t>
            </a:r>
          </a:p>
          <a:p>
            <a:pPr marL="324000" lvl="1" indent="-3429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  <a:r>
              <a:rPr lang="uk-UA" altLang="uk-UA" sz="2900" dirty="0">
                <a:solidFill>
                  <a:schemeClr val="tx2">
                    <a:lumMod val="75000"/>
                  </a:schemeClr>
                </a:solidFill>
              </a:rPr>
              <a:t>центри оцінювання якості </a:t>
            </a: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endParaRPr lang="uk-UA" altLang="uk-UA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Інститут освітньої аналітики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Регіональні координатори дослідження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Координатори дослідження на рівні міста/району області</a:t>
            </a:r>
            <a:endParaRPr lang="cs-CZ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118745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Відповідальність за дослідження в Україні</a:t>
            </a:r>
            <a:endParaRPr lang="cs-CZ" altLang="uk-UA" sz="5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922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Виконання завдань дослідження у 2016 році</a:t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пілотного 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Створено мережу адміністрування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Проведено установче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засідання з представниками зацікавлених інституцій, донорів (30 червня 2016 року)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Проводяться наради у регіонах для різних категорій освітян(грудень – січень)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Здійснено переклад та  адаптування тестових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завдань та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анкетувань дослідження українською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Відбувається узгодження поданих матеріалів з міжнародними партнерами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рамкові документи з читання й анкетувань та документ, який визначає загальний зміст та структуру дослідження різних форматів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Розпочалася підготовка матеріалів для адміністрування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переклад деякої частини опублікованих тестових завдань попередніх років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5400" b="1" smtClean="0"/>
              <a:t>PISA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4800" smtClean="0">
                <a:latin typeface="Arial" charset="0"/>
              </a:rPr>
              <a:t>Програма міжнародного оцінювання учнів</a:t>
            </a:r>
            <a:endParaRPr lang="en-US" sz="4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Розроблено сайт дослідження в Україні </a:t>
            </a:r>
            <a:r>
              <a:rPr lang="en-GB" altLang="uk-UA" sz="4000" dirty="0">
                <a:solidFill>
                  <a:srgbClr val="FF0000"/>
                </a:solidFill>
              </a:rPr>
              <a:t>http://pisa.testportal.gov.ua/</a:t>
            </a:r>
            <a:endParaRPr lang="uk-UA" altLang="uk-UA" sz="40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публікації про специфіку дослідження (</a:t>
            </a:r>
            <a:r>
              <a:rPr lang="en-GB" altLang="uk-UA" sz="26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pisa.testportal.gov.ua/pub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текст інформаційного буклету дослідження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1"/>
          <p:cNvSpPr>
            <a:spLocks noGrp="1"/>
          </p:cNvSpPr>
          <p:nvPr>
            <p:ph type="body" sz="quarter" idx="10"/>
          </p:nvPr>
        </p:nvSpPr>
        <p:spPr>
          <a:xfrm>
            <a:off x="623888" y="2060575"/>
            <a:ext cx="10944225" cy="41052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0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Рисунок 4"/>
          <p:cNvPicPr>
            <a:picLocks noChangeAspect="1"/>
          </p:cNvPicPr>
          <p:nvPr/>
        </p:nvPicPr>
        <p:blipFill>
          <a:blip r:embed="rId2"/>
          <a:srcRect l="10176" t="9743" r="14999" b="16727"/>
          <a:stretch>
            <a:fillRect/>
          </a:stretch>
        </p:blipFill>
        <p:spPr bwMode="auto">
          <a:xfrm>
            <a:off x="0" y="0"/>
            <a:ext cx="12145963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1"/>
          <p:cNvSpPr>
            <a:spLocks noGrp="1"/>
          </p:cNvSpPr>
          <p:nvPr>
            <p:ph type="body" sz="quarter" idx="10"/>
          </p:nvPr>
        </p:nvSpPr>
        <p:spPr>
          <a:xfrm>
            <a:off x="163513" y="0"/>
            <a:ext cx="12028487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Рисунок 4"/>
          <p:cNvPicPr>
            <a:picLocks noChangeAspect="1"/>
          </p:cNvPicPr>
          <p:nvPr/>
        </p:nvPicPr>
        <p:blipFill>
          <a:blip r:embed="rId2"/>
          <a:srcRect l="20889" t="8862" r="22311" b="10194"/>
          <a:stretch>
            <a:fillRect/>
          </a:stretch>
        </p:blipFill>
        <p:spPr bwMode="auto">
          <a:xfrm>
            <a:off x="1762125" y="-53975"/>
            <a:ext cx="855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Підготовка завдань з вибірки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Вивчення особливостей використання специфічного програмного забезпечення </a:t>
            </a:r>
            <a:r>
              <a:rPr lang="en-US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KeyQuest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988" y="3913188"/>
            <a:ext cx="2809875" cy="21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0" dirty="0"/>
              <a:t>?</a:t>
            </a:r>
            <a:endParaRPr lang="ru-RU" sz="8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Програма дій на 2017 рік</a:t>
            </a: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</a:t>
            </a: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 проведення пілотного </a:t>
            </a: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Взаємодія із навчальними закладами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Організація та проведення дослідження у навчальних закладах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Транспортування матеріалів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Виконання функцій адміністратора дослідження (інструктування учнів, заповнення відповідних форм участі)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Забезпечення об</a:t>
            </a:r>
            <a:r>
              <a:rPr lang="en-US" altLang="uk-UA" sz="2400" smtClean="0">
                <a:solidFill>
                  <a:srgbClr val="FF0000"/>
                </a:solidFill>
              </a:rPr>
              <a:t>’</a:t>
            </a:r>
            <a:r>
              <a:rPr lang="uk-UA" altLang="uk-UA" sz="2400" smtClean="0">
                <a:solidFill>
                  <a:srgbClr val="FF0000"/>
                </a:solidFill>
              </a:rPr>
              <a:t>єктивності та прозорості процедури збору даних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Мотивування учнів до якісної участі у дослідженні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Реалізація вимог дослідження щодо збору даних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дослідження: тестових зошитів та анкетувань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 узгоджених матеріалів дослідження російською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Адаптування інструктивних матеріалів, тексту промови для адміністрації школи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для адміністрування дослідження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79663"/>
            <a:ext cx="10099675" cy="4343400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Переклад, літературне редагування, </a:t>
            </a:r>
            <a:r>
              <a:rPr lang="uk-UA" altLang="uk-UA" sz="2600" dirty="0" smtClean="0">
                <a:solidFill>
                  <a:srgbClr val="FF0000"/>
                </a:solidFill>
              </a:rPr>
              <a:t>узгодження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та публікація україномовних прикладів тестових завдань попередніх років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Функціонування сайту дослідження в Україні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Розробка книги про зміст та завдання дослідження для освітян (зі значною кількістю прикладів завдань)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Написання статей та інформаційних повідомлень для преси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rgbClr val="FF0000"/>
                </a:solidFill>
              </a:rPr>
              <a:t>Проведення навчальних семінарів з фахівцями-</a:t>
            </a:r>
            <a:r>
              <a:rPr lang="uk-UA" altLang="uk-UA" sz="2600" dirty="0" err="1">
                <a:solidFill>
                  <a:srgbClr val="FF0000"/>
                </a:solidFill>
              </a:rPr>
              <a:t>предметниками</a:t>
            </a:r>
            <a:r>
              <a:rPr lang="uk-UA" altLang="uk-UA" sz="2600" dirty="0">
                <a:solidFill>
                  <a:srgbClr val="FF0000"/>
                </a:solidFill>
              </a:rPr>
              <a:t> щодо підвищення </a:t>
            </a:r>
            <a:r>
              <a:rPr lang="uk-UA" altLang="uk-UA" sz="2600" dirty="0" err="1">
                <a:solidFill>
                  <a:srgbClr val="FF0000"/>
                </a:solidFill>
              </a:rPr>
              <a:t>компетентісної</a:t>
            </a:r>
            <a:r>
              <a:rPr lang="uk-UA" altLang="uk-UA" sz="2600" dirty="0">
                <a:solidFill>
                  <a:srgbClr val="FF0000"/>
                </a:solidFill>
              </a:rPr>
              <a:t> складової навчальних матеріалів на основі практик </a:t>
            </a:r>
            <a:r>
              <a:rPr lang="en-US" altLang="uk-UA" sz="2600" dirty="0">
                <a:solidFill>
                  <a:srgbClr val="FF0000"/>
                </a:solidFill>
              </a:rPr>
              <a:t>PISA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Функціонування </a:t>
            </a:r>
            <a:r>
              <a:rPr lang="uk-UA" altLang="uk-UA" sz="2600" dirty="0">
                <a:solidFill>
                  <a:srgbClr val="FF0000"/>
                </a:solidFill>
              </a:rPr>
              <a:t>блогу для обговорення завдань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з навчальними закладами: розповсюдження інформаційних матеріалів, проведення роботи на місцях</a:t>
            </a:r>
            <a:endParaRPr lang="uk-UA" altLang="uk-UA" sz="2600" dirty="0">
              <a:solidFill>
                <a:srgbClr val="FF0000"/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Збір даних про навчальні заклади України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даних про популяцію 15-річних українців міжнародним партнерам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Робота з навчальними закладами, що попали до вибірки учасників дослідження: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Узгодження участі навчального закладу у дослідженні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Отримання списків учнів з їхніми характеристиками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Створення програмного забезпечення для перевірки запитань анкетувань учнів/студентів щодо роду заняття їхніх батьків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Перевірка завдань тестувань та анкетувань з відкритою формою відповіді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Кодування відповідей учасників тестування/анкетування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баз даних результатів до міжнародних партнерів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Підготовка фахівців для подальшого аналізу результатів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Специфічні завдання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Мета дослідження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5"/>
          <p:cNvSpPr/>
          <p:nvPr/>
        </p:nvSpPr>
        <p:spPr>
          <a:xfrm>
            <a:off x="2674938" y="1978025"/>
            <a:ext cx="6840537" cy="3036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hlinkClick r:id="rId2" action="ppaction://hlinkfile"/>
              </a:rPr>
              <a:t>РЕЗУЛЬТАТИ </a:t>
            </a:r>
            <a:r>
              <a:rPr lang="en-US" sz="3600" dirty="0">
                <a:solidFill>
                  <a:schemeClr val="tx1"/>
                </a:solidFill>
                <a:hlinkClick r:id="rId2" action="ppaction://hlinkfile"/>
              </a:rPr>
              <a:t>PISA-2015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узагальнене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досьє про сформованість найважливіших </a:t>
            </a:r>
            <a:r>
              <a:rPr lang="uk-UA" altLang="uk-UA" sz="2600" dirty="0" err="1">
                <a:solidFill>
                  <a:schemeClr val="tx2">
                    <a:lumMod val="75000"/>
                  </a:schemeClr>
                </a:solidFill>
              </a:rPr>
              <a:t>компетентностей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у 15-р. учнів;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характеристики шкіл та учнів (освітньої системи);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країни порівняно з іншими країнами-учасницями;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інформацію для прийняття країною рішень у галузі освітньої політики та освітніх досліджень;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динаміки змін у її результатах з 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Здобутки країн-учасниць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ДЯКУЮ ЗА УВАГУ!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3011488"/>
            <a:ext cx="8837613" cy="237013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володіють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15-річні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компетенціями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необхідними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повноцінного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питання </a:t>
            </a:r>
            <a:r>
              <a:rPr lang="cs-CZ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2554288"/>
            <a:ext cx="9720263" cy="3678237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Спрямованість на освітню політику.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Інноваційна концепція грамотності.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Відповідність до ідеї навчання упродовж життя.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Регулярність.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Значна кількість країн-учасниць. У дослідженні 2018 року буде брати участь близько 80 країн</a:t>
            </a:r>
            <a:r>
              <a:rPr lang="uk-UA" sz="3200" dirty="0"/>
              <a:t>. </a:t>
            </a:r>
            <a:endParaRPr lang="ru-RU" sz="32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Унікальність </a:t>
            </a:r>
            <a:r>
              <a:rPr lang="cs-CZ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-639763"/>
            <a:ext cx="12192000" cy="749776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474788"/>
            <a:ext cx="5621338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ТЕСТУВАННЯ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4438" y="1474788"/>
            <a:ext cx="5684837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ОПИТУВАННЯ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6575" y="2776538"/>
            <a:ext cx="762000" cy="930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6600" dirty="0"/>
              <a:t>+</a:t>
            </a:r>
            <a:endParaRPr lang="ru-RU" sz="6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52575" y="779463"/>
            <a:ext cx="8475663" cy="1184275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Тестування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Читання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Природничі дисципліни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98588" y="2730500"/>
            <a:ext cx="8837612" cy="3219450"/>
          </a:xfrm>
          <a:extLst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</a:rPr>
              <a:t>1</a:t>
            </a:r>
            <a:r>
              <a:rPr lang="cs-CZ" altLang="uk-UA" sz="2600" smtClean="0">
                <a:solidFill>
                  <a:srgbClr val="3C3C35"/>
                </a:solidFill>
              </a:rPr>
              <a:t>20 </a:t>
            </a:r>
            <a:r>
              <a:rPr lang="uk-UA" altLang="uk-UA" sz="2600" smtClean="0">
                <a:solidFill>
                  <a:srgbClr val="3C3C35"/>
                </a:solidFill>
              </a:rPr>
              <a:t>хвилин тест</a:t>
            </a:r>
            <a:r>
              <a:rPr lang="cs-CZ" altLang="uk-UA" sz="2600" smtClean="0">
                <a:solidFill>
                  <a:srgbClr val="3C3C35"/>
                </a:solidFill>
              </a:rPr>
              <a:t> (2</a:t>
            </a:r>
            <a:r>
              <a:rPr lang="uk-UA" altLang="uk-UA" sz="2600" smtClean="0">
                <a:solidFill>
                  <a:srgbClr val="3C3C35"/>
                </a:solidFill>
              </a:rPr>
              <a:t> </a:t>
            </a:r>
            <a:r>
              <a:rPr lang="cs-CZ" altLang="uk-UA" sz="2600" smtClean="0">
                <a:solidFill>
                  <a:srgbClr val="3C3C35"/>
                </a:solidFill>
              </a:rPr>
              <a:t>x 60 </a:t>
            </a:r>
            <a:r>
              <a:rPr lang="uk-UA" altLang="uk-UA" sz="2600" smtClean="0">
                <a:solidFill>
                  <a:srgbClr val="3C3C35"/>
                </a:solidFill>
              </a:rPr>
              <a:t>хвилин</a:t>
            </a:r>
            <a:r>
              <a:rPr lang="cs-CZ" altLang="uk-UA" sz="2600" smtClean="0">
                <a:solidFill>
                  <a:srgbClr val="3C3C35"/>
                </a:solidFill>
              </a:rPr>
              <a:t>)</a:t>
            </a:r>
            <a:endParaRPr lang="uk-UA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Тестовий зошит розбитий на 4 блоки, у кожному блоці 10 – 12 різних завдань</a:t>
            </a:r>
            <a:endParaRPr lang="cs-CZ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У кожному розділі є завдання з наданням повної  відповіді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Завдання компетентісного характеру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Перевірка завдань – кодування (відповідність до запропонованих варіантів відповіді)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</p:txBody>
      </p:sp>
      <p:sp>
        <p:nvSpPr>
          <p:cNvPr id="4198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тестування</a:t>
            </a:r>
            <a:endParaRPr lang="en-US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Тестові зошити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12 різних тестових зошитів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читання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математики або природничих дисциплін</a:t>
            </a: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724</Words>
  <Application>Microsoft Office PowerPoint</Application>
  <PresentationFormat>Произвольный</PresentationFormat>
  <Paragraphs>158</Paragraphs>
  <Slides>32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32</vt:i4>
      </vt:variant>
    </vt:vector>
  </HeadingPairs>
  <TitlesOfParts>
    <vt:vector size="52" baseType="lpstr">
      <vt:lpstr>Century Gothic</vt:lpstr>
      <vt:lpstr>Arial</vt:lpstr>
      <vt:lpstr>Wingdings 3</vt:lpstr>
      <vt:lpstr>Calibri</vt:lpstr>
      <vt:lpstr>Wingdings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Слайд 1</vt:lpstr>
      <vt:lpstr>PISA</vt:lpstr>
      <vt:lpstr>Слайд 3</vt:lpstr>
      <vt:lpstr>Слайд 4</vt:lpstr>
      <vt:lpstr>Слайд 5</vt:lpstr>
      <vt:lpstr>Слайд 6</vt:lpstr>
      <vt:lpstr>Слайд 7</vt:lpstr>
      <vt:lpstr>Слайд 8</vt:lpstr>
      <vt:lpstr>Тестові зошити</vt:lpstr>
      <vt:lpstr>Слайд 10</vt:lpstr>
      <vt:lpstr>Анкетування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Sitronics Telecom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100</cp:revision>
  <dcterms:created xsi:type="dcterms:W3CDTF">2016-04-11T06:06:40Z</dcterms:created>
  <dcterms:modified xsi:type="dcterms:W3CDTF">2016-12-14T07:44:54Z</dcterms:modified>
</cp:coreProperties>
</file>